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Proxima Nova"/>
      <p:regular r:id="rId38"/>
      <p:bold r:id="rId39"/>
      <p:italic r:id="rId40"/>
      <p:boldItalic r:id="rId41"/>
    </p:embeddedFont>
    <p:embeddedFont>
      <p:font typeface="Nunito"/>
      <p:regular r:id="rId42"/>
      <p:bold r:id="rId43"/>
      <p:italic r:id="rId44"/>
      <p:boldItalic r:id="rId45"/>
    </p:embeddedFont>
    <p:embeddedFont>
      <p:font typeface="Barlow Condensed SemiBold"/>
      <p:regular r:id="rId46"/>
      <p:bold r:id="rId47"/>
      <p:italic r:id="rId48"/>
      <p:boldItalic r:id="rId49"/>
    </p:embeddedFont>
    <p:embeddedFont>
      <p:font typeface="Barlow Condensed"/>
      <p:regular r:id="rId50"/>
      <p:bold r:id="rId51"/>
      <p:italic r:id="rId52"/>
      <p:boldItalic r:id="rId53"/>
    </p:embeddedFont>
    <p:embeddedFont>
      <p:font typeface="Brygada 1918"/>
      <p:regular r:id="rId54"/>
      <p:bold r:id="rId55"/>
      <p:italic r:id="rId56"/>
      <p:boldItalic r:id="rId57"/>
    </p:embeddedFont>
    <p:embeddedFont>
      <p:font typeface="Barlow SemiBold"/>
      <p:regular r:id="rId58"/>
      <p:bold r:id="rId59"/>
      <p:italic r:id="rId60"/>
      <p:boldItalic r:id="rId61"/>
    </p:embeddedFont>
    <p:embeddedFont>
      <p:font typeface="Barlow"/>
      <p:regular r:id="rId62"/>
      <p:bold r:id="rId63"/>
      <p:italic r:id="rId64"/>
      <p:boldItalic r:id="rId65"/>
    </p:embeddedFont>
    <p:embeddedFont>
      <p:font typeface="Nunito SemiBold"/>
      <p:regular r:id="rId66"/>
      <p:bold r:id="rId67"/>
      <p:italic r:id="rId68"/>
      <p:boldItalic r:id="rId69"/>
    </p:embeddedFont>
    <p:embeddedFont>
      <p:font typeface="Roboto"/>
      <p:regular r:id="rId70"/>
      <p:bold r:id="rId71"/>
      <p:italic r:id="rId72"/>
      <p:boldItalic r:id="rId73"/>
    </p:embeddedFont>
    <p:embeddedFont>
      <p:font typeface="Barlow Medium"/>
      <p:regular r:id="rId74"/>
      <p:bold r:id="rId75"/>
      <p:italic r:id="rId76"/>
      <p:boldItalic r:id="rId77"/>
    </p:embeddedFont>
    <p:embeddedFont>
      <p:font typeface="Barlow Semi Condensed"/>
      <p:regular r:id="rId78"/>
      <p:bold r:id="rId79"/>
      <p:italic r:id="rId80"/>
      <p:boldItalic r:id="rId81"/>
    </p:embeddedFont>
    <p:embeddedFont>
      <p:font typeface="Barlow Semi Condensed SemiBold"/>
      <p:regular r:id="rId82"/>
      <p:bold r:id="rId83"/>
      <p:italic r:id="rId84"/>
      <p:boldItalic r:id="rId85"/>
    </p:embeddedFont>
    <p:embeddedFont>
      <p:font typeface="Nunito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83344A-70B0-4B8F-B2CC-FC0C1CADF111}">
  <a:tblStyle styleId="{D783344A-70B0-4B8F-B2CC-FC0C1CADF1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Nunito-regular.fntdata"/><Relationship Id="rId41" Type="http://schemas.openxmlformats.org/officeDocument/2006/relationships/font" Target="fonts/ProximaNova-boldItalic.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BarlowCondensedSemiBold-regular.fntdata"/><Relationship Id="rId45" Type="http://schemas.openxmlformats.org/officeDocument/2006/relationships/font" Target="fonts/Nunito-boldItalic.fntdata"/><Relationship Id="rId48" Type="http://schemas.openxmlformats.org/officeDocument/2006/relationships/font" Target="fonts/BarlowCondensedSemiBold-italic.fntdata"/><Relationship Id="rId47" Type="http://schemas.openxmlformats.org/officeDocument/2006/relationships/font" Target="fonts/BarlowCondensedSemiBold-bold.fntdata"/><Relationship Id="rId49" Type="http://schemas.openxmlformats.org/officeDocument/2006/relationships/font" Target="fonts/BarlowCondensed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ProximaNova-bold.fntdata"/><Relationship Id="rId38" Type="http://schemas.openxmlformats.org/officeDocument/2006/relationships/font" Target="fonts/ProximaNov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BarlowSemiCondensedSemiBold-italic.fntdata"/><Relationship Id="rId83" Type="http://schemas.openxmlformats.org/officeDocument/2006/relationships/font" Target="fonts/BarlowSemiCondensedSemiBold-bold.fntdata"/><Relationship Id="rId86" Type="http://schemas.openxmlformats.org/officeDocument/2006/relationships/font" Target="fonts/NunitoSans-regular.fntdata"/><Relationship Id="rId85" Type="http://schemas.openxmlformats.org/officeDocument/2006/relationships/font" Target="fonts/BarlowSemiCondensedSemiBold-boldItalic.fntdata"/><Relationship Id="rId88" Type="http://schemas.openxmlformats.org/officeDocument/2006/relationships/font" Target="fonts/NunitoSans-italic.fntdata"/><Relationship Id="rId87" Type="http://schemas.openxmlformats.org/officeDocument/2006/relationships/font" Target="fonts/NunitoSans-bold.fntdata"/><Relationship Id="rId89" Type="http://schemas.openxmlformats.org/officeDocument/2006/relationships/font" Target="fonts/NunitoSans-boldItalic.fntdata"/><Relationship Id="rId80" Type="http://schemas.openxmlformats.org/officeDocument/2006/relationships/font" Target="fonts/BarlowSemiCondensed-italic.fntdata"/><Relationship Id="rId82" Type="http://schemas.openxmlformats.org/officeDocument/2006/relationships/font" Target="fonts/BarlowSemiCondensedSemiBold-regular.fntdata"/><Relationship Id="rId81" Type="http://schemas.openxmlformats.org/officeDocument/2006/relationships/font" Target="fonts/BarlowSemiCondense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75" Type="http://schemas.openxmlformats.org/officeDocument/2006/relationships/font" Target="fonts/BarlowMedium-bold.fntdata"/><Relationship Id="rId74" Type="http://schemas.openxmlformats.org/officeDocument/2006/relationships/font" Target="fonts/BarlowMedium-regular.fntdata"/><Relationship Id="rId77" Type="http://schemas.openxmlformats.org/officeDocument/2006/relationships/font" Target="fonts/BarlowMedium-boldItalic.fntdata"/><Relationship Id="rId76" Type="http://schemas.openxmlformats.org/officeDocument/2006/relationships/font" Target="fonts/BarlowMedium-italic.fntdata"/><Relationship Id="rId79" Type="http://schemas.openxmlformats.org/officeDocument/2006/relationships/font" Target="fonts/BarlowSemiCondensed-bold.fntdata"/><Relationship Id="rId78" Type="http://schemas.openxmlformats.org/officeDocument/2006/relationships/font" Target="fonts/BarlowSemiCondensed-regular.fntdata"/><Relationship Id="rId71" Type="http://schemas.openxmlformats.org/officeDocument/2006/relationships/font" Target="fonts/Roboto-bold.fntdata"/><Relationship Id="rId70" Type="http://schemas.openxmlformats.org/officeDocument/2006/relationships/font" Target="fonts/Roboto-regular.fntdata"/><Relationship Id="rId62" Type="http://schemas.openxmlformats.org/officeDocument/2006/relationships/font" Target="fonts/Barlow-regular.fntdata"/><Relationship Id="rId61" Type="http://schemas.openxmlformats.org/officeDocument/2006/relationships/font" Target="fonts/BarlowSemiBold-boldItalic.fntdata"/><Relationship Id="rId64" Type="http://schemas.openxmlformats.org/officeDocument/2006/relationships/font" Target="fonts/Barlow-italic.fntdata"/><Relationship Id="rId63" Type="http://schemas.openxmlformats.org/officeDocument/2006/relationships/font" Target="fonts/Barlow-bold.fntdata"/><Relationship Id="rId66" Type="http://schemas.openxmlformats.org/officeDocument/2006/relationships/font" Target="fonts/NunitoSemiBold-regular.fntdata"/><Relationship Id="rId65" Type="http://schemas.openxmlformats.org/officeDocument/2006/relationships/font" Target="fonts/Barlow-boldItalic.fntdata"/><Relationship Id="rId68" Type="http://schemas.openxmlformats.org/officeDocument/2006/relationships/font" Target="fonts/NunitoSemiBold-italic.fntdata"/><Relationship Id="rId67" Type="http://schemas.openxmlformats.org/officeDocument/2006/relationships/font" Target="fonts/NunitoSemiBold-bold.fntdata"/><Relationship Id="rId60" Type="http://schemas.openxmlformats.org/officeDocument/2006/relationships/font" Target="fonts/BarlowSemiBold-italic.fntdata"/><Relationship Id="rId69" Type="http://schemas.openxmlformats.org/officeDocument/2006/relationships/font" Target="fonts/NunitoSemiBold-boldItalic.fntdata"/><Relationship Id="rId51" Type="http://schemas.openxmlformats.org/officeDocument/2006/relationships/font" Target="fonts/BarlowCondensed-bold.fntdata"/><Relationship Id="rId50" Type="http://schemas.openxmlformats.org/officeDocument/2006/relationships/font" Target="fonts/BarlowCondensed-regular.fntdata"/><Relationship Id="rId53" Type="http://schemas.openxmlformats.org/officeDocument/2006/relationships/font" Target="fonts/BarlowCondensed-boldItalic.fntdata"/><Relationship Id="rId52" Type="http://schemas.openxmlformats.org/officeDocument/2006/relationships/font" Target="fonts/BarlowCondensed-italic.fntdata"/><Relationship Id="rId55" Type="http://schemas.openxmlformats.org/officeDocument/2006/relationships/font" Target="fonts/Brygada1918-bold.fntdata"/><Relationship Id="rId54" Type="http://schemas.openxmlformats.org/officeDocument/2006/relationships/font" Target="fonts/Brygada1918-regular.fntdata"/><Relationship Id="rId57" Type="http://schemas.openxmlformats.org/officeDocument/2006/relationships/font" Target="fonts/Brygada1918-boldItalic.fntdata"/><Relationship Id="rId56" Type="http://schemas.openxmlformats.org/officeDocument/2006/relationships/font" Target="fonts/Brygada1918-italic.fntdata"/><Relationship Id="rId59" Type="http://schemas.openxmlformats.org/officeDocument/2006/relationships/font" Target="fonts/BarlowSemiBold-bold.fntdata"/><Relationship Id="rId58" Type="http://schemas.openxmlformats.org/officeDocument/2006/relationships/font" Target="fonts/Barlow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1CIpzeNxIhU"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e42fc4c4c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e42fc4c4c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59e891ac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59e891ac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demonstrate to students that AI is much more than just programs like ChatGPT.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a:solidFill>
                  <a:schemeClr val="dk1"/>
                </a:solidFill>
                <a:latin typeface="Proxima Nova"/>
                <a:ea typeface="Proxima Nova"/>
                <a:cs typeface="Proxima Nova"/>
                <a:sym typeface="Proxima Nova"/>
              </a:rPr>
              <a:t>Feel free to include that chatGPT was used to help simplify these definitions!</a:t>
            </a:r>
            <a:endParaRPr i="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59e891ac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59e891ac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demonstrate to students that AI is much more than just programs like ChatGPT.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a:solidFill>
                  <a:schemeClr val="dk1"/>
                </a:solidFill>
                <a:latin typeface="Proxima Nova"/>
                <a:ea typeface="Proxima Nova"/>
                <a:cs typeface="Proxima Nova"/>
                <a:sym typeface="Proxima Nova"/>
              </a:rPr>
              <a:t>Feel free to include that chatGPT was used to help simplify these definitions!</a:t>
            </a:r>
            <a:endParaRPr i="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e4d579ebb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e4d579ebb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demonstrate to students that AI is much more than just programs like ChatGPT.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a:solidFill>
                  <a:schemeClr val="dk1"/>
                </a:solidFill>
                <a:latin typeface="Proxima Nova"/>
                <a:ea typeface="Proxima Nova"/>
                <a:cs typeface="Proxima Nova"/>
                <a:sym typeface="Proxima Nova"/>
              </a:rPr>
              <a:t>Feel free to include that chatGPT was used to help simplify these definitions!</a:t>
            </a:r>
            <a:endParaRPr i="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4171b627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4171b627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breakdown how LLMs are trained and tuned before they are ready to be used effectively.</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Keep a log of any questions you may not know the answer to. After class, you may decide to do a bit of research and answer these questions in Slack for students to review.</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e1da9ecd6b_0_6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e1da9ecd6b_0_6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breakdown how LLMs generate responses at a very high level. Be prepared to field questions and answer them to the best of your ability.</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TEACHING TIPS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Keep a log of any questions you may not know the answer to. After class, you may decide to do a bit of research and answer these questions in Slack for students to review.</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e1da9ecd6b_0_7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e1da9ecd6b_0_7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 text in the white box is meant to show how an LLM “thinks” about what </a:t>
            </a:r>
            <a:r>
              <a:rPr lang="en">
                <a:solidFill>
                  <a:schemeClr val="dk1"/>
                </a:solidFill>
                <a:latin typeface="Proxima Nova"/>
                <a:ea typeface="Proxima Nova"/>
                <a:cs typeface="Proxima Nova"/>
                <a:sym typeface="Proxima Nova"/>
              </a:rPr>
              <a:t>word to add next</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 prompt for this could have been something like </a:t>
            </a:r>
            <a:endParaRPr>
              <a:solidFill>
                <a:schemeClr val="dk1"/>
              </a:solidFill>
              <a:latin typeface="Proxima Nova"/>
              <a:ea typeface="Proxima Nova"/>
              <a:cs typeface="Proxima Nova"/>
              <a:sym typeface="Proxima Nova"/>
            </a:endParaRPr>
          </a:p>
          <a:p>
            <a:pPr indent="-298450" lvl="1" marL="9144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t>
            </a:r>
            <a:r>
              <a:rPr b="1" lang="en">
                <a:solidFill>
                  <a:schemeClr val="dk1"/>
                </a:solidFill>
                <a:latin typeface="Proxima Nova"/>
                <a:ea typeface="Proxima Nova"/>
                <a:cs typeface="Proxima Nova"/>
                <a:sym typeface="Proxima Nova"/>
              </a:rPr>
              <a:t>What is the promise of large language models?</a:t>
            </a:r>
            <a:r>
              <a:rPr lang="en">
                <a:solidFill>
                  <a:schemeClr val="dk1"/>
                </a:solidFill>
                <a:latin typeface="Proxima Nova"/>
                <a:ea typeface="Proxima Nova"/>
                <a:cs typeface="Proxima Nova"/>
                <a:sym typeface="Proxima Nova"/>
              </a:rPr>
              <a:t>” or “Finish the sentence ‘</a:t>
            </a:r>
            <a:r>
              <a:rPr b="1" lang="en">
                <a:solidFill>
                  <a:schemeClr val="dk1"/>
                </a:solidFill>
                <a:latin typeface="Proxima Nova"/>
                <a:ea typeface="Proxima Nova"/>
                <a:cs typeface="Proxima Nova"/>
                <a:sym typeface="Proxima Nova"/>
              </a:rPr>
              <a:t>The promise of large language models is that they…</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There is no need to get into the complexities of the calculations, but feel free to use this as an opportunity to elaborate on the process if you have time</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3acd2adc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3acd2adc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t>
            </a:r>
            <a:r>
              <a:rPr b="1" lang="en"/>
              <a:t>optional</a:t>
            </a:r>
            <a:r>
              <a:rPr lang="en"/>
              <a:t> video. If people seem a little lost, it might be a good idea to show it to </a:t>
            </a:r>
            <a:r>
              <a:rPr lang="en"/>
              <a:t>reiterate</a:t>
            </a:r>
            <a:r>
              <a:rPr lang="en"/>
              <a:t> some key points from the lesson so far.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e42fc4c4c1_0_3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e42fc4c4c1_0_3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3acd2ad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3acd2ad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If you have access to DALL-E 2 it would be a good time to showcase the tool and enter the same prompt “A blue orange sliced in half laying on a blue floor in front of a blue wall.”</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Let the results drive more conversation where appropriate</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42fc4c4c1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42fc4c4c1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give students a chance to make a prediction based on what they just learned about LLMs on the previous slides.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See next slide.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e42fc4c4c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e42fc4c4c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e1da9ecd6b_0_8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e1da9ecd6b_0_8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Provide a brief explanation of how DALL-E 2 generates images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Explanation</a:t>
            </a:r>
            <a:r>
              <a:rPr lang="en">
                <a:solidFill>
                  <a:schemeClr val="dk1"/>
                </a:solidFill>
                <a:latin typeface="Proxima Nova"/>
                <a:ea typeface="Proxima Nova"/>
                <a:cs typeface="Proxima Nova"/>
                <a:sym typeface="Proxima Nova"/>
              </a:rPr>
              <a:t> of #3: predicting one part of the image at a time. </a:t>
            </a:r>
            <a:endParaRPr>
              <a:solidFill>
                <a:schemeClr val="dk1"/>
              </a:solidFill>
              <a:latin typeface="Proxima Nova"/>
              <a:ea typeface="Proxima Nova"/>
              <a:cs typeface="Proxima Nova"/>
              <a:sym typeface="Proxima Nova"/>
            </a:endParaRPr>
          </a:p>
          <a:p>
            <a:pPr indent="-298450" lvl="1" marL="9144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Prompt: A blue orange sliced in half laying on a blue floor in front of a blue wall.</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Start with a blue orange</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Then an orange sliced in half</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Then a blue floor</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Then a blue wall</a:t>
            </a:r>
            <a:endParaRPr>
              <a:solidFill>
                <a:schemeClr val="dk1"/>
              </a:solidFill>
              <a:latin typeface="Proxima Nova"/>
              <a:ea typeface="Proxima Nova"/>
              <a:cs typeface="Proxima Nova"/>
              <a:sym typeface="Proxima Nova"/>
            </a:endParaRPr>
          </a:p>
          <a:p>
            <a:pPr indent="-298450" lvl="1" marL="9144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After predicting these parts it tries to fit them all together in a way that aligns with the prompt.</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 first image is always too “noisy”</a:t>
            </a:r>
            <a:endParaRPr>
              <a:solidFill>
                <a:schemeClr val="dk1"/>
              </a:solidFill>
              <a:latin typeface="Proxima Nova"/>
              <a:ea typeface="Proxima Nova"/>
              <a:cs typeface="Proxima Nova"/>
              <a:sym typeface="Proxima Nova"/>
            </a:endParaRPr>
          </a:p>
          <a:p>
            <a:pPr indent="-298450" lvl="2" marL="13716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 model takes away the extra “noise” over and over again until it has something that matches the prompt.</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If you are interested, </a:t>
            </a:r>
            <a:r>
              <a:rPr lang="en" u="sng">
                <a:solidFill>
                  <a:schemeClr val="hlink"/>
                </a:solidFill>
                <a:latin typeface="Proxima Nova"/>
                <a:ea typeface="Proxima Nova"/>
                <a:cs typeface="Proxima Nova"/>
                <a:sym typeface="Proxima Nova"/>
                <a:hlinkClick r:id="rId2"/>
              </a:rPr>
              <a:t>this</a:t>
            </a:r>
            <a:r>
              <a:rPr lang="en">
                <a:solidFill>
                  <a:schemeClr val="dk1"/>
                </a:solidFill>
                <a:latin typeface="Proxima Nova"/>
                <a:ea typeface="Proxima Nova"/>
                <a:cs typeface="Proxima Nova"/>
                <a:sym typeface="Proxima Nova"/>
              </a:rPr>
              <a:t> video goes into great detail on the topic</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42fc4c4c1_0_3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42fc4c4c1_0_3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4505ac7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4505ac7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Before feilding responses, go to the next slide and fill in the chart with responses from the class.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e1da9ecd6b_0_12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e1da9ecd6b_0_12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One sentence about why this slide is included/how it gets us closer to our learning goals.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 suggested talking point for instructors. </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Bullets are better than paragraph-y scripts.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Have a suggestion for what an instructor should </a:t>
            </a:r>
            <a:r>
              <a:rPr i="1" lang="en">
                <a:solidFill>
                  <a:schemeClr val="dk1"/>
                </a:solidFill>
                <a:latin typeface="Proxima Nova"/>
                <a:ea typeface="Proxima Nova"/>
                <a:cs typeface="Proxima Nova"/>
                <a:sym typeface="Proxima Nova"/>
              </a:rPr>
              <a:t>do</a:t>
            </a:r>
            <a:r>
              <a:rPr lang="en">
                <a:solidFill>
                  <a:schemeClr val="dk1"/>
                </a:solidFill>
                <a:latin typeface="Proxima Nova"/>
                <a:ea typeface="Proxima Nova"/>
                <a:cs typeface="Proxima Nova"/>
                <a:sym typeface="Proxima Nova"/>
              </a:rPr>
              <a:t> while teaching to this slide? Put it here! </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an optional section. Not all slides require facilitation tips.</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e42fc4c4c1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e42fc4c4c1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Before feilding responses, go to the next slide and fill in the chart with responses from the class.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3b25d9b31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3b25d9b31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Use this slide as a parking lot to keep the class’ answers from the last slide. Type directly into the slide, or project onto a whiteboard.</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1da9ecd6b_0_1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g1e1da9ecd6b_0_13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introduce students to some of the things they need to be aware of when using LLM’s at work.</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Let students know that the rest of the lessons in the Leveraging AI Series will go into more detail on each of the points on this slide.</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e42fc4c4c1_0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e42fc4c4c1_0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e1da9ecd6b_0_15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e1da9ecd6b_0_15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get students to think critically about the implications AI has on our world.</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Alllot 5 minutes for reading and 5 minutes for discussion</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Have a suggestion for what an instructor should </a:t>
            </a:r>
            <a:r>
              <a:rPr i="1" lang="en">
                <a:solidFill>
                  <a:schemeClr val="dk1"/>
                </a:solidFill>
                <a:latin typeface="Proxima Nova"/>
                <a:ea typeface="Proxima Nova"/>
                <a:cs typeface="Proxima Nova"/>
                <a:sym typeface="Proxima Nova"/>
              </a:rPr>
              <a:t>do</a:t>
            </a:r>
            <a:r>
              <a:rPr lang="en">
                <a:solidFill>
                  <a:schemeClr val="dk1"/>
                </a:solidFill>
                <a:latin typeface="Proxima Nova"/>
                <a:ea typeface="Proxima Nova"/>
                <a:cs typeface="Proxima Nova"/>
                <a:sym typeface="Proxima Nova"/>
              </a:rPr>
              <a:t> while teaching to this slide? Put it here! </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an optional section. Not all slides require facilitation tips.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49ca2b202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49ca2b202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Teaching Tips</a:t>
            </a:r>
            <a:endParaRPr b="1"/>
          </a:p>
          <a:p>
            <a:pPr indent="-298450" lvl="0" marL="457200" rtl="0" algn="l">
              <a:spcBef>
                <a:spcPts val="0"/>
              </a:spcBef>
              <a:spcAft>
                <a:spcPts val="0"/>
              </a:spcAft>
              <a:buSzPts val="1100"/>
              <a:buChar char="-"/>
            </a:pPr>
            <a:r>
              <a:rPr lang="en"/>
              <a:t>Use each of these examples to demonstrate the real-world impacts LLM technology is </a:t>
            </a:r>
            <a:r>
              <a:rPr lang="en"/>
              <a:t>already</a:t>
            </a:r>
            <a:r>
              <a:rPr lang="en"/>
              <a:t> having</a:t>
            </a:r>
            <a:endParaRPr/>
          </a:p>
          <a:p>
            <a:pPr indent="-298450" lvl="0" marL="457200" rtl="0" algn="l">
              <a:spcBef>
                <a:spcPts val="0"/>
              </a:spcBef>
              <a:spcAft>
                <a:spcPts val="0"/>
              </a:spcAft>
              <a:buSzPts val="1100"/>
              <a:buChar char="-"/>
            </a:pPr>
            <a:r>
              <a:rPr lang="en"/>
              <a:t>Allow room for discussion and let students drive conversation as much as time allows</a:t>
            </a:r>
            <a:endParaRPr/>
          </a:p>
          <a:p>
            <a:pPr indent="-298450" lvl="0" marL="457200" rtl="0" algn="l">
              <a:spcBef>
                <a:spcPts val="0"/>
              </a:spcBef>
              <a:spcAft>
                <a:spcPts val="0"/>
              </a:spcAft>
              <a:buSzPts val="1100"/>
              <a:buChar char="-"/>
            </a:pPr>
            <a:r>
              <a:rPr lang="en"/>
              <a:t>If you know of other examples of real-world concerns bring those up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42fc4c4c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42fc4c4c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e1da9ecd6b_0_17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e1da9ecd6b_0_17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One sentence about why this slide is included/how it gets us closer to our learning goals.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 suggested talking point for instructors. </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Bullets are better than paragraph-y scripts.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Have a suggestion for what an instructor should </a:t>
            </a:r>
            <a:r>
              <a:rPr i="1" lang="en">
                <a:solidFill>
                  <a:schemeClr val="dk1"/>
                </a:solidFill>
                <a:latin typeface="Proxima Nova"/>
                <a:ea typeface="Proxima Nova"/>
                <a:cs typeface="Proxima Nova"/>
                <a:sym typeface="Proxima Nova"/>
              </a:rPr>
              <a:t>do</a:t>
            </a:r>
            <a:r>
              <a:rPr lang="en">
                <a:solidFill>
                  <a:schemeClr val="dk1"/>
                </a:solidFill>
                <a:latin typeface="Proxima Nova"/>
                <a:ea typeface="Proxima Nova"/>
                <a:cs typeface="Proxima Nova"/>
                <a:sym typeface="Proxima Nova"/>
              </a:rPr>
              <a:t> while teaching to this slide? Put it here! </a:t>
            </a:r>
            <a:endParaRPr>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an optional section. Not all slides require facilitation tips.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e1da9ecd6b_0_15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e1da9ecd6b_0_15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e42fc4c4c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e42fc4c4c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e35665ac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e35665ac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e42fc4c4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e42fc4c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Adjust objectives as needed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e42fc4c4c1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e42fc4c4c1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e42fc4c4c1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e42fc4c4c1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activate students’ prior knowledge about AI in advance of learning new information.</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e1da9ecd6b_0_5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e1da9ecd6b_0_5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To demonstrate to students that AI is much more than just programs like ChatGPT.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a:solidFill>
                  <a:schemeClr val="dk1"/>
                </a:solidFill>
                <a:latin typeface="Proxima Nova"/>
                <a:ea typeface="Proxima Nova"/>
                <a:cs typeface="Proxima Nova"/>
                <a:sym typeface="Proxima Nova"/>
              </a:rPr>
              <a:t>Feel free to include that chatGPT was used to help simplify these definitions!</a:t>
            </a:r>
            <a:endParaRPr i="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mt="10000"/>
          </a:blip>
          <a:srcRect b="-33333" l="0" r="-33351" t="0"/>
          <a:stretch/>
        </p:blipFill>
        <p:spPr>
          <a:xfrm>
            <a:off x="3329050" y="1168750"/>
            <a:ext cx="6858900" cy="6858000"/>
          </a:xfrm>
          <a:prstGeom prst="ellipse">
            <a:avLst/>
          </a:prstGeom>
          <a:noFill/>
          <a:ln>
            <a:noFill/>
          </a:ln>
        </p:spPr>
      </p:pic>
      <p:sp>
        <p:nvSpPr>
          <p:cNvPr id="12" name="Google Shape;12;p2"/>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685800" y="3036100"/>
            <a:ext cx="4731000" cy="269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rtl="0" algn="r">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rtl="0" algn="r">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rtl="0" algn="r">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rtl="0" algn="r">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rtl="0" algn="r">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rtl="0" algn="r">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rtl="0" algn="r">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rtl="0" algn="r">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14" name="Google Shape;14;p2"/>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Clr>
                <a:schemeClr val="lt1"/>
              </a:buClr>
              <a:buSzPts val="1100"/>
              <a:buNone/>
              <a:defRPr sz="1100">
                <a:solidFill>
                  <a:schemeClr val="lt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15" name="Google Shape;15;p2"/>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6" name="Google Shape;16;p2"/>
          <p:cNvGrpSpPr/>
          <p:nvPr/>
        </p:nvGrpSpPr>
        <p:grpSpPr>
          <a:xfrm>
            <a:off x="8668400" y="2593628"/>
            <a:ext cx="265400" cy="2345202"/>
            <a:chOff x="5434475" y="2630351"/>
            <a:chExt cx="265400" cy="2345202"/>
          </a:xfrm>
        </p:grpSpPr>
        <p:pic>
          <p:nvPicPr>
            <p:cNvPr id="17" name="Google Shape;17;p2"/>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8" name="Google Shape;18;p2"/>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9" name="Google Shape;19;p2"/>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0" name="Google Shape;20;p2"/>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50000"/>
              </a:srgbClr>
            </a:outerShdw>
          </a:effectLst>
        </p:spPr>
      </p:sp>
      <p:sp>
        <p:nvSpPr>
          <p:cNvPr id="21" name="Google Shape;21;p2"/>
          <p:cNvSpPr txBox="1"/>
          <p:nvPr>
            <p:ph idx="4" type="ctrTitle"/>
          </p:nvPr>
        </p:nvSpPr>
        <p:spPr>
          <a:xfrm>
            <a:off x="685800" y="3391888"/>
            <a:ext cx="4731000" cy="1143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
    <p:spTree>
      <p:nvGrpSpPr>
        <p:cNvPr id="107" name="Shape 107"/>
        <p:cNvGrpSpPr/>
        <p:nvPr/>
      </p:nvGrpSpPr>
      <p:grpSpPr>
        <a:xfrm>
          <a:off x="0" y="0"/>
          <a:ext cx="0" cy="0"/>
          <a:chOff x="0" y="0"/>
          <a:chExt cx="0" cy="0"/>
        </a:xfrm>
      </p:grpSpPr>
      <p:sp>
        <p:nvSpPr>
          <p:cNvPr id="108" name="Google Shape;108;p1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1"/>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110" name="Google Shape;110;p11"/>
          <p:cNvSpPr/>
          <p:nvPr/>
        </p:nvSpPr>
        <p:spPr>
          <a:xfrm>
            <a:off x="552450" y="204573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111" name="Google Shape;111;p11"/>
          <p:cNvSpPr txBox="1"/>
          <p:nvPr/>
        </p:nvSpPr>
        <p:spPr>
          <a:xfrm>
            <a:off x="438150" y="362550"/>
            <a:ext cx="554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12" name="Google Shape;112;p11"/>
          <p:cNvSpPr txBox="1"/>
          <p:nvPr>
            <p:ph idx="1" type="subTitle"/>
          </p:nvPr>
        </p:nvSpPr>
        <p:spPr>
          <a:xfrm>
            <a:off x="1498054" y="1280500"/>
            <a:ext cx="4386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3" name="Google Shape;113;p11"/>
          <p:cNvSpPr txBox="1"/>
          <p:nvPr>
            <p:ph idx="2" type="subTitle"/>
          </p:nvPr>
        </p:nvSpPr>
        <p:spPr>
          <a:xfrm>
            <a:off x="1447200" y="2095988"/>
            <a:ext cx="4386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4" name="Google Shape;114;p11"/>
          <p:cNvSpPr/>
          <p:nvPr/>
        </p:nvSpPr>
        <p:spPr>
          <a:xfrm>
            <a:off x="552450" y="2861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115" name="Google Shape;115;p11"/>
          <p:cNvSpPr txBox="1"/>
          <p:nvPr>
            <p:ph idx="3" type="subTitle"/>
          </p:nvPr>
        </p:nvSpPr>
        <p:spPr>
          <a:xfrm>
            <a:off x="1447200" y="2911500"/>
            <a:ext cx="4437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6" name="Google Shape;116;p11"/>
          <p:cNvSpPr/>
          <p:nvPr/>
        </p:nvSpPr>
        <p:spPr>
          <a:xfrm>
            <a:off x="552450" y="36767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4</a:t>
            </a:r>
            <a:endParaRPr b="1" sz="2400">
              <a:solidFill>
                <a:schemeClr val="lt1"/>
              </a:solidFill>
              <a:latin typeface="Barlow Condensed"/>
              <a:ea typeface="Barlow Condensed"/>
              <a:cs typeface="Barlow Condensed"/>
              <a:sym typeface="Barlow Condensed"/>
            </a:endParaRPr>
          </a:p>
        </p:txBody>
      </p:sp>
      <p:sp>
        <p:nvSpPr>
          <p:cNvPr id="117" name="Google Shape;117;p11"/>
          <p:cNvSpPr txBox="1"/>
          <p:nvPr>
            <p:ph idx="4" type="subTitle"/>
          </p:nvPr>
        </p:nvSpPr>
        <p:spPr>
          <a:xfrm>
            <a:off x="1447200" y="3727000"/>
            <a:ext cx="4437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8" name="Google Shape;118;p11"/>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1"/>
          <p:cNvPicPr preferRelativeResize="0"/>
          <p:nvPr/>
        </p:nvPicPr>
        <p:blipFill>
          <a:blip r:embed="rId2">
            <a:alphaModFix/>
          </a:blip>
          <a:stretch>
            <a:fillRect/>
          </a:stretch>
        </p:blipFill>
        <p:spPr>
          <a:xfrm>
            <a:off x="6461782" y="1488900"/>
            <a:ext cx="2058478" cy="1966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Blank">
  <p:cSld name="TITLE_AND_BODY_10_1_1">
    <p:spTree>
      <p:nvGrpSpPr>
        <p:cNvPr id="120" name="Shape 120"/>
        <p:cNvGrpSpPr/>
        <p:nvPr/>
      </p:nvGrpSpPr>
      <p:grpSpPr>
        <a:xfrm>
          <a:off x="0" y="0"/>
          <a:ext cx="0" cy="0"/>
          <a:chOff x="0" y="0"/>
          <a:chExt cx="0" cy="0"/>
        </a:xfrm>
      </p:grpSpPr>
      <p:sp>
        <p:nvSpPr>
          <p:cNvPr id="121" name="Google Shape;121;p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12"/>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2"/>
          <p:cNvPicPr preferRelativeResize="0"/>
          <p:nvPr/>
        </p:nvPicPr>
        <p:blipFill>
          <a:blip r:embed="rId2">
            <a:alphaModFix/>
          </a:blip>
          <a:stretch>
            <a:fillRect/>
          </a:stretch>
        </p:blipFill>
        <p:spPr>
          <a:xfrm>
            <a:off x="6461782" y="1488900"/>
            <a:ext cx="2058478" cy="196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p:cSld name="TITLE_AND_BODY_9">
    <p:spTree>
      <p:nvGrpSpPr>
        <p:cNvPr id="124" name="Shape 124"/>
        <p:cNvGrpSpPr/>
        <p:nvPr/>
      </p:nvGrpSpPr>
      <p:grpSpPr>
        <a:xfrm>
          <a:off x="0" y="0"/>
          <a:ext cx="0" cy="0"/>
          <a:chOff x="0" y="0"/>
          <a:chExt cx="0" cy="0"/>
        </a:xfrm>
      </p:grpSpPr>
      <p:sp>
        <p:nvSpPr>
          <p:cNvPr id="125" name="Google Shape;125;p13"/>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3"/>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27" name="Google Shape;127;p1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3"/>
          <p:cNvSpPr/>
          <p:nvPr/>
        </p:nvSpPr>
        <p:spPr>
          <a:xfrm>
            <a:off x="8827800" y="-50"/>
            <a:ext cx="316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descr="GA-Cog-900.png" id="129" name="Google Shape;129;p13"/>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ink">
  <p:cSld name="TITLE_AND_BODY_9_2">
    <p:bg>
      <p:bgPr>
        <a:solidFill>
          <a:schemeClr val="dk1"/>
        </a:solidFill>
      </p:bgPr>
    </p:bg>
    <p:spTree>
      <p:nvGrpSpPr>
        <p:cNvPr id="130" name="Shape 130"/>
        <p:cNvGrpSpPr/>
        <p:nvPr/>
      </p:nvGrpSpPr>
      <p:grpSpPr>
        <a:xfrm>
          <a:off x="0" y="0"/>
          <a:ext cx="0" cy="0"/>
          <a:chOff x="0" y="0"/>
          <a:chExt cx="0" cy="0"/>
        </a:xfrm>
      </p:grpSpPr>
      <p:sp>
        <p:nvSpPr>
          <p:cNvPr id="131" name="Google Shape;131;p1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Font typeface="Barlow Condensed"/>
              <a:buNone/>
              <a:defRPr b="1">
                <a:solidFill>
                  <a:schemeClr val="lt1"/>
                </a:solidFill>
                <a:latin typeface="Barlow Condensed"/>
                <a:ea typeface="Barlow Condensed"/>
                <a:cs typeface="Barlow Condensed"/>
                <a:sym typeface="Barlow Condensed"/>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14"/>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Nunito"/>
              <a:buChar char="⮕"/>
              <a:defRPr>
                <a:solidFill>
                  <a:schemeClr val="lt1"/>
                </a:solidFill>
                <a:latin typeface="Nunito"/>
                <a:ea typeface="Nunito"/>
                <a:cs typeface="Nunito"/>
                <a:sym typeface="Nunito"/>
              </a:defRPr>
            </a:lvl1pPr>
            <a:lvl2pPr indent="-304800" lvl="1" marL="9144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2pPr>
            <a:lvl3pPr indent="-304800" lvl="2" marL="13716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3pPr>
            <a:lvl4pPr indent="-304800" lvl="3" marL="18288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4pPr>
            <a:lvl5pPr indent="-304800" lvl="4" marL="22860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5pPr>
            <a:lvl6pPr indent="-304800" lvl="5" marL="27432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6pPr>
            <a:lvl7pPr indent="-304800" lvl="6" marL="32004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7pPr>
            <a:lvl8pPr indent="-304800" lvl="7" marL="36576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8pPr>
            <a:lvl9pPr indent="-304800" lvl="8" marL="4114800" rtl="0">
              <a:spcBef>
                <a:spcPts val="1000"/>
              </a:spcBef>
              <a:spcAft>
                <a:spcPts val="1000"/>
              </a:spcAft>
              <a:buClr>
                <a:schemeClr val="lt1"/>
              </a:buClr>
              <a:buSzPts val="1200"/>
              <a:buFont typeface="Nunito"/>
              <a:buChar char="■"/>
              <a:defRPr>
                <a:solidFill>
                  <a:schemeClr val="lt1"/>
                </a:solidFill>
                <a:latin typeface="Nunito"/>
                <a:ea typeface="Nunito"/>
                <a:cs typeface="Nunito"/>
                <a:sym typeface="Nunito"/>
              </a:defRPr>
            </a:lvl9pPr>
          </a:lstStyle>
          <a:p/>
        </p:txBody>
      </p:sp>
      <p:sp>
        <p:nvSpPr>
          <p:cNvPr id="133" name="Google Shape;133;p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34" name="Google Shape;134;p1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5" name="Google Shape;135;p14"/>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crimson">
  <p:cSld name="TITLE_AND_BODY_8_1_1">
    <p:bg>
      <p:bgPr>
        <a:solidFill>
          <a:schemeClr val="dk2"/>
        </a:solidFill>
      </p:bgPr>
    </p:bg>
    <p:spTree>
      <p:nvGrpSpPr>
        <p:cNvPr id="136" name="Shape 136"/>
        <p:cNvGrpSpPr/>
        <p:nvPr/>
      </p:nvGrpSpPr>
      <p:grpSpPr>
        <a:xfrm>
          <a:off x="0" y="0"/>
          <a:ext cx="0" cy="0"/>
          <a:chOff x="0" y="0"/>
          <a:chExt cx="0" cy="0"/>
        </a:xfrm>
      </p:grpSpPr>
      <p:sp>
        <p:nvSpPr>
          <p:cNvPr id="137" name="Google Shape;137;p15"/>
          <p:cNvSpPr/>
          <p:nvPr/>
        </p:nvSpPr>
        <p:spPr>
          <a:xfrm>
            <a:off x="8360225" y="4629475"/>
            <a:ext cx="316800" cy="34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9" name="Google Shape;139;p15"/>
          <p:cNvSpPr txBox="1"/>
          <p:nvPr>
            <p:ph idx="1" type="body"/>
          </p:nvPr>
        </p:nvSpPr>
        <p:spPr>
          <a:xfrm>
            <a:off x="457200" y="1600200"/>
            <a:ext cx="8229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40" name="Google Shape;140;p1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41" name="Google Shape;141;p15"/>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mist">
  <p:cSld name="TITLE_AND_BODY_9_3">
    <p:spTree>
      <p:nvGrpSpPr>
        <p:cNvPr id="142" name="Shape 142"/>
        <p:cNvGrpSpPr/>
        <p:nvPr/>
      </p:nvGrpSpPr>
      <p:grpSpPr>
        <a:xfrm>
          <a:off x="0" y="0"/>
          <a:ext cx="0" cy="0"/>
          <a:chOff x="0" y="0"/>
          <a:chExt cx="0" cy="0"/>
        </a:xfrm>
      </p:grpSpPr>
      <p:sp>
        <p:nvSpPr>
          <p:cNvPr id="143" name="Google Shape;143;p16"/>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16"/>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45" name="Google Shape;145;p1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6" name="Google Shape;146;p16"/>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2 1">
  <p:cSld name="TITLE_AND_BODY_9_3_1">
    <p:bg>
      <p:bgPr>
        <a:solidFill>
          <a:schemeClr val="lt1"/>
        </a:solidFill>
      </p:bgPr>
    </p:bg>
    <p:spTree>
      <p:nvGrpSpPr>
        <p:cNvPr id="147" name="Shape 147"/>
        <p:cNvGrpSpPr/>
        <p:nvPr/>
      </p:nvGrpSpPr>
      <p:grpSpPr>
        <a:xfrm>
          <a:off x="0" y="0"/>
          <a:ext cx="0" cy="0"/>
          <a:chOff x="0" y="0"/>
          <a:chExt cx="0" cy="0"/>
        </a:xfrm>
      </p:grpSpPr>
      <p:sp>
        <p:nvSpPr>
          <p:cNvPr id="148" name="Google Shape;148;p17"/>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17"/>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50" name="Google Shape;150;p1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1" name="Google Shape;151;p1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p:cSld name="TITLE_AND_BODY_8">
    <p:bg>
      <p:bgPr>
        <a:solidFill>
          <a:schemeClr val="dk1"/>
        </a:solidFill>
      </p:bgPr>
    </p:bg>
    <p:spTree>
      <p:nvGrpSpPr>
        <p:cNvPr id="152" name="Shape 152"/>
        <p:cNvGrpSpPr/>
        <p:nvPr/>
      </p:nvGrpSpPr>
      <p:grpSpPr>
        <a:xfrm>
          <a:off x="0" y="0"/>
          <a:ext cx="0" cy="0"/>
          <a:chOff x="0" y="0"/>
          <a:chExt cx="0" cy="0"/>
        </a:xfrm>
      </p:grpSpPr>
      <p:sp>
        <p:nvSpPr>
          <p:cNvPr id="153" name="Google Shape;153;p18"/>
          <p:cNvSpPr txBox="1"/>
          <p:nvPr>
            <p:ph type="title"/>
          </p:nvPr>
        </p:nvSpPr>
        <p:spPr>
          <a:xfrm>
            <a:off x="457200" y="457200"/>
            <a:ext cx="2686200" cy="3552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4" name="Google Shape;154;p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8"/>
          <p:cNvSpPr/>
          <p:nvPr>
            <p:ph idx="2" type="pic"/>
          </p:nvPr>
        </p:nvSpPr>
        <p:spPr>
          <a:xfrm>
            <a:off x="3408150" y="457200"/>
            <a:ext cx="5736000" cy="3829200"/>
          </a:xfrm>
          <a:prstGeom prst="rect">
            <a:avLst/>
          </a:prstGeom>
          <a:noFill/>
          <a:ln>
            <a:noFill/>
          </a:ln>
        </p:spPr>
      </p:sp>
      <p:pic>
        <p:nvPicPr>
          <p:cNvPr descr="GA-Cog-900.png" id="156" name="Google Shape;156;p1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WH">
  <p:cSld name="TITLE_AND_BODY_8_3">
    <p:bg>
      <p:bgPr>
        <a:solidFill>
          <a:schemeClr val="lt1"/>
        </a:solidFill>
      </p:bgPr>
    </p:bg>
    <p:spTree>
      <p:nvGrpSpPr>
        <p:cNvPr id="157" name="Shape 157"/>
        <p:cNvGrpSpPr/>
        <p:nvPr/>
      </p:nvGrpSpPr>
      <p:grpSpPr>
        <a:xfrm>
          <a:off x="0" y="0"/>
          <a:ext cx="0" cy="0"/>
          <a:chOff x="0" y="0"/>
          <a:chExt cx="0" cy="0"/>
        </a:xfrm>
      </p:grpSpPr>
      <p:sp>
        <p:nvSpPr>
          <p:cNvPr id="158" name="Google Shape;158;p19"/>
          <p:cNvSpPr txBox="1"/>
          <p:nvPr>
            <p:ph type="title"/>
          </p:nvPr>
        </p:nvSpPr>
        <p:spPr>
          <a:xfrm>
            <a:off x="457200" y="457200"/>
            <a:ext cx="2686200" cy="3552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19"/>
          <p:cNvSpPr/>
          <p:nvPr>
            <p:ph idx="2" type="pic"/>
          </p:nvPr>
        </p:nvSpPr>
        <p:spPr>
          <a:xfrm>
            <a:off x="3408150" y="457200"/>
            <a:ext cx="5736000" cy="3829200"/>
          </a:xfrm>
          <a:prstGeom prst="rect">
            <a:avLst/>
          </a:prstGeom>
          <a:noFill/>
          <a:ln>
            <a:noFill/>
          </a:ln>
        </p:spPr>
      </p:sp>
      <p:pic>
        <p:nvPicPr>
          <p:cNvPr descr="GA-Cog-900.png" id="161" name="Google Shape;161;p19"/>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NO HEADLINE">
  <p:cSld name="BLANK_1_1">
    <p:spTree>
      <p:nvGrpSpPr>
        <p:cNvPr id="162" name="Shape 162"/>
        <p:cNvGrpSpPr/>
        <p:nvPr/>
      </p:nvGrpSpPr>
      <p:grpSpPr>
        <a:xfrm>
          <a:off x="0" y="0"/>
          <a:ext cx="0" cy="0"/>
          <a:chOff x="0" y="0"/>
          <a:chExt cx="0" cy="0"/>
        </a:xfrm>
      </p:grpSpPr>
      <p:sp>
        <p:nvSpPr>
          <p:cNvPr id="163" name="Google Shape;163;p20"/>
          <p:cNvSpPr/>
          <p:nvPr/>
        </p:nvSpPr>
        <p:spPr>
          <a:xfrm>
            <a:off x="-47625" y="-9525"/>
            <a:ext cx="9201300" cy="52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ph idx="2" type="pic"/>
          </p:nvPr>
        </p:nvSpPr>
        <p:spPr>
          <a:xfrm>
            <a:off x="-47625" y="-28651"/>
            <a:ext cx="9201300" cy="520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
  <p:cSld name="TITLE_2">
    <p:bg>
      <p:bgPr>
        <a:solidFill>
          <a:schemeClr val="lt1"/>
        </a:solidFill>
      </p:bgPr>
    </p:bg>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24" name="Google Shape;24;p3"/>
          <p:cNvSpPr txBox="1"/>
          <p:nvPr>
            <p:ph type="ctrTitle"/>
          </p:nvPr>
        </p:nvSpPr>
        <p:spPr>
          <a:xfrm>
            <a:off x="685800" y="3036100"/>
            <a:ext cx="4731000" cy="269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rtl="0" algn="r">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rtl="0" algn="r">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rtl="0" algn="r">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rtl="0" algn="r">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rtl="0" algn="r">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rtl="0" algn="r">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rtl="0" algn="r">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rtl="0" algn="r">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25" name="Google Shape;25;p3"/>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SzPts val="1100"/>
              <a:buNone/>
              <a:defRPr sz="1100"/>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26" name="Google Shape;26;p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27" name="Google Shape;27;p3"/>
          <p:cNvGrpSpPr/>
          <p:nvPr/>
        </p:nvGrpSpPr>
        <p:grpSpPr>
          <a:xfrm>
            <a:off x="8668400" y="2593628"/>
            <a:ext cx="265400" cy="2345202"/>
            <a:chOff x="5434475" y="2630351"/>
            <a:chExt cx="265400" cy="2345202"/>
          </a:xfrm>
        </p:grpSpPr>
        <p:pic>
          <p:nvPicPr>
            <p:cNvPr id="28" name="Google Shape;28;p3"/>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29" name="Google Shape;29;p3"/>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30" name="Google Shape;30;p3"/>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31" name="Google Shape;31;p3"/>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50000"/>
              </a:srgbClr>
            </a:outerShdw>
          </a:effectLst>
        </p:spPr>
      </p:sp>
      <p:sp>
        <p:nvSpPr>
          <p:cNvPr id="32" name="Google Shape;32;p3"/>
          <p:cNvSpPr txBox="1"/>
          <p:nvPr>
            <p:ph idx="4" type="ctrTitle"/>
          </p:nvPr>
        </p:nvSpPr>
        <p:spPr>
          <a:xfrm>
            <a:off x="685800" y="3391888"/>
            <a:ext cx="47310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3" name="Google Shape;33;p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ink" type="twoColTx">
  <p:cSld name="TITLE_AND_TWO_COLUMNS">
    <p:bg>
      <p:bgPr>
        <a:solidFill>
          <a:schemeClr val="dk1"/>
        </a:solidFill>
      </p:bgPr>
    </p:bg>
    <p:spTree>
      <p:nvGrpSpPr>
        <p:cNvPr id="165" name="Shape 165"/>
        <p:cNvGrpSpPr/>
        <p:nvPr/>
      </p:nvGrpSpPr>
      <p:grpSpPr>
        <a:xfrm>
          <a:off x="0" y="0"/>
          <a:ext cx="0" cy="0"/>
          <a:chOff x="0" y="0"/>
          <a:chExt cx="0" cy="0"/>
        </a:xfrm>
      </p:grpSpPr>
      <p:sp>
        <p:nvSpPr>
          <p:cNvPr id="166" name="Google Shape;166;p21"/>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7" name="Google Shape;167;p21"/>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68" name="Google Shape;168;p21"/>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69" name="Google Shape;169;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0" name="Google Shape;170;p2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1" name="Google Shape;171;p21"/>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rimson">
  <p:cSld name="TITLE_AND_TWO_COLUMNS_2">
    <p:bg>
      <p:bgPr>
        <a:solidFill>
          <a:schemeClr val="dk2"/>
        </a:solidFill>
      </p:bgPr>
    </p:bg>
    <p:spTree>
      <p:nvGrpSpPr>
        <p:cNvPr id="172" name="Shape 172"/>
        <p:cNvGrpSpPr/>
        <p:nvPr/>
      </p:nvGrpSpPr>
      <p:grpSpPr>
        <a:xfrm>
          <a:off x="0" y="0"/>
          <a:ext cx="0" cy="0"/>
          <a:chOff x="0" y="0"/>
          <a:chExt cx="0" cy="0"/>
        </a:xfrm>
      </p:grpSpPr>
      <p:sp>
        <p:nvSpPr>
          <p:cNvPr id="173" name="Google Shape;173;p22"/>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4" name="Google Shape;174;p22"/>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75" name="Google Shape;175;p22"/>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76" name="Google Shape;176;p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2"/>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p22"/>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mist">
  <p:cSld name="TITLE_AND_TWO_COLUMNS_1">
    <p:bg>
      <p:bgPr>
        <a:solidFill>
          <a:schemeClr val="lt2"/>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3"/>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2" name="Google Shape;182;p23"/>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3" name="Google Shape;183;p2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84" name="Google Shape;184;p2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85" name="Google Shape;185;p23"/>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loud">
  <p:cSld name="TITLE_AND_TWO_COLUMNS_1_2">
    <p:bg>
      <p:bgPr>
        <a:solidFill>
          <a:schemeClr val="lt1"/>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4"/>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9" name="Google Shape;189;p24"/>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90" name="Google Shape;190;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91" name="Google Shape;191;p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92" name="Google Shape;192;p24"/>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1">
  <p:cSld name="TITLE_AND_TWO_COLUMNS_1_1_1_1_1_1">
    <p:spTree>
      <p:nvGrpSpPr>
        <p:cNvPr id="193" name="Shape 193"/>
        <p:cNvGrpSpPr/>
        <p:nvPr/>
      </p:nvGrpSpPr>
      <p:grpSpPr>
        <a:xfrm>
          <a:off x="0" y="0"/>
          <a:ext cx="0" cy="0"/>
          <a:chOff x="0" y="0"/>
          <a:chExt cx="0" cy="0"/>
        </a:xfrm>
      </p:grpSpPr>
      <p:sp>
        <p:nvSpPr>
          <p:cNvPr id="194" name="Google Shape;194;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5" name="Google Shape;195;p25"/>
          <p:cNvPicPr preferRelativeResize="0"/>
          <p:nvPr/>
        </p:nvPicPr>
        <p:blipFill rotWithShape="1">
          <a:blip r:embed="rId2">
            <a:alphaModFix amt="25000"/>
          </a:blip>
          <a:srcRect b="95733" l="0" r="11111" t="0"/>
          <a:stretch/>
        </p:blipFill>
        <p:spPr>
          <a:xfrm>
            <a:off x="0" y="1458850"/>
            <a:ext cx="9144000" cy="438912"/>
          </a:xfrm>
          <a:prstGeom prst="rect">
            <a:avLst/>
          </a:prstGeom>
          <a:noFill/>
          <a:ln>
            <a:noFill/>
          </a:ln>
        </p:spPr>
      </p:pic>
      <p:sp>
        <p:nvSpPr>
          <p:cNvPr id="196" name="Google Shape;196;p25"/>
          <p:cNvSpPr/>
          <p:nvPr/>
        </p:nvSpPr>
        <p:spPr>
          <a:xfrm>
            <a:off x="0" y="1889150"/>
            <a:ext cx="9188400" cy="19074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25"/>
          <p:cNvSpPr txBox="1"/>
          <p:nvPr>
            <p:ph idx="1" type="subTitle"/>
          </p:nvPr>
        </p:nvSpPr>
        <p:spPr>
          <a:xfrm>
            <a:off x="2967275" y="2100350"/>
            <a:ext cx="4514100" cy="162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199" name="Google Shape;199;p25"/>
          <p:cNvSpPr txBox="1"/>
          <p:nvPr>
            <p:ph idx="2" type="body"/>
          </p:nvPr>
        </p:nvSpPr>
        <p:spPr>
          <a:xfrm>
            <a:off x="2967275" y="2353800"/>
            <a:ext cx="4514100" cy="6723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00" name="Google Shape;200;p25"/>
          <p:cNvSpPr/>
          <p:nvPr>
            <p:ph idx="3" type="pic"/>
          </p:nvPr>
        </p:nvSpPr>
        <p:spPr>
          <a:xfrm>
            <a:off x="690775" y="1772900"/>
            <a:ext cx="2139900" cy="2139900"/>
          </a:xfrm>
          <a:prstGeom prst="ellipse">
            <a:avLst/>
          </a:prstGeom>
          <a:noFill/>
          <a:ln>
            <a:noFill/>
          </a:ln>
          <a:effectLst>
            <a:outerShdw blurRad="57150" rotWithShape="0" algn="bl" dir="5400000" dist="19050">
              <a:srgbClr val="000000">
                <a:alpha val="50000"/>
              </a:srgbClr>
            </a:outerShdw>
          </a:effectLst>
        </p:spPr>
      </p:sp>
      <p:pic>
        <p:nvPicPr>
          <p:cNvPr descr="GA-Cog-900.png" id="201" name="Google Shape;201;p25"/>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2">
  <p:cSld name="TITLE_AND_TWO_COLUMNS_1_1_1_2">
    <p:spTree>
      <p:nvGrpSpPr>
        <p:cNvPr id="202" name="Shape 202"/>
        <p:cNvGrpSpPr/>
        <p:nvPr/>
      </p:nvGrpSpPr>
      <p:grpSpPr>
        <a:xfrm>
          <a:off x="0" y="0"/>
          <a:ext cx="0" cy="0"/>
          <a:chOff x="0" y="0"/>
          <a:chExt cx="0" cy="0"/>
        </a:xfrm>
      </p:grpSpPr>
      <p:sp>
        <p:nvSpPr>
          <p:cNvPr id="203" name="Google Shape;203;p26"/>
          <p:cNvSpPr/>
          <p:nvPr/>
        </p:nvSpPr>
        <p:spPr>
          <a:xfrm>
            <a:off x="0" y="1669151"/>
            <a:ext cx="4572000" cy="285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4572000" y="1669411"/>
            <a:ext cx="4572000" cy="2856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txBox="1"/>
          <p:nvPr>
            <p:ph idx="1" type="body"/>
          </p:nvPr>
        </p:nvSpPr>
        <p:spPr>
          <a:xfrm>
            <a:off x="320050" y="2978325"/>
            <a:ext cx="1876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pic>
        <p:nvPicPr>
          <p:cNvPr id="206" name="Google Shape;206;p26"/>
          <p:cNvPicPr preferRelativeResize="0"/>
          <p:nvPr/>
        </p:nvPicPr>
        <p:blipFill rotWithShape="1">
          <a:blip r:embed="rId2">
            <a:alphaModFix amt="25000"/>
          </a:blip>
          <a:srcRect b="95733" l="0" r="11111" t="0"/>
          <a:stretch/>
        </p:blipFill>
        <p:spPr>
          <a:xfrm>
            <a:off x="0" y="1230250"/>
            <a:ext cx="9144000" cy="438912"/>
          </a:xfrm>
          <a:prstGeom prst="rect">
            <a:avLst/>
          </a:prstGeom>
          <a:noFill/>
          <a:ln>
            <a:noFill/>
          </a:ln>
        </p:spPr>
      </p:pic>
      <p:sp>
        <p:nvSpPr>
          <p:cNvPr id="207" name="Google Shape;207;p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6"/>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6"/>
          <p:cNvSpPr txBox="1"/>
          <p:nvPr>
            <p:ph idx="2" type="subTitle"/>
          </p:nvPr>
        </p:nvSpPr>
        <p:spPr>
          <a:xfrm>
            <a:off x="2276125" y="2034050"/>
            <a:ext cx="18768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pic>
        <p:nvPicPr>
          <p:cNvPr descr="GA-Cog-900.png" id="210" name="Google Shape;210;p26"/>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11" name="Google Shape;211;p26"/>
          <p:cNvSpPr/>
          <p:nvPr>
            <p:ph idx="3" type="pic"/>
          </p:nvPr>
        </p:nvSpPr>
        <p:spPr>
          <a:xfrm>
            <a:off x="457200" y="1143000"/>
            <a:ext cx="1600200" cy="1600200"/>
          </a:xfrm>
          <a:prstGeom prst="ellipse">
            <a:avLst/>
          </a:prstGeom>
          <a:noFill/>
          <a:ln>
            <a:noFill/>
          </a:ln>
        </p:spPr>
      </p:sp>
      <p:sp>
        <p:nvSpPr>
          <p:cNvPr id="212" name="Google Shape;212;p26"/>
          <p:cNvSpPr/>
          <p:nvPr>
            <p:ph idx="4" type="pic"/>
          </p:nvPr>
        </p:nvSpPr>
        <p:spPr>
          <a:xfrm>
            <a:off x="5029200" y="1143000"/>
            <a:ext cx="1600200" cy="1600200"/>
          </a:xfrm>
          <a:prstGeom prst="ellipse">
            <a:avLst/>
          </a:prstGeom>
          <a:noFill/>
          <a:ln>
            <a:noFill/>
          </a:ln>
        </p:spPr>
      </p:sp>
      <p:sp>
        <p:nvSpPr>
          <p:cNvPr id="213" name="Google Shape;213;p26"/>
          <p:cNvSpPr txBox="1"/>
          <p:nvPr>
            <p:ph idx="5" type="body"/>
          </p:nvPr>
        </p:nvSpPr>
        <p:spPr>
          <a:xfrm>
            <a:off x="2546250" y="2978325"/>
            <a:ext cx="17973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14" name="Google Shape;214;p26"/>
          <p:cNvSpPr txBox="1"/>
          <p:nvPr>
            <p:ph idx="6" type="body"/>
          </p:nvPr>
        </p:nvSpPr>
        <p:spPr>
          <a:xfrm>
            <a:off x="4863475" y="2978325"/>
            <a:ext cx="1876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15" name="Google Shape;215;p26"/>
          <p:cNvSpPr txBox="1"/>
          <p:nvPr>
            <p:ph idx="7" type="subTitle"/>
          </p:nvPr>
        </p:nvSpPr>
        <p:spPr>
          <a:xfrm>
            <a:off x="6819550" y="2034050"/>
            <a:ext cx="18768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16" name="Google Shape;216;p26"/>
          <p:cNvSpPr txBox="1"/>
          <p:nvPr>
            <p:ph idx="8" type="body"/>
          </p:nvPr>
        </p:nvSpPr>
        <p:spPr>
          <a:xfrm>
            <a:off x="7089675" y="2978325"/>
            <a:ext cx="17973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3">
  <p:cSld name="TITLE_AND_TWO_COLUMNS_1_1">
    <p:spTree>
      <p:nvGrpSpPr>
        <p:cNvPr id="217" name="Shape 217"/>
        <p:cNvGrpSpPr/>
        <p:nvPr/>
      </p:nvGrpSpPr>
      <p:grpSpPr>
        <a:xfrm>
          <a:off x="0" y="0"/>
          <a:ext cx="0" cy="0"/>
          <a:chOff x="0" y="0"/>
          <a:chExt cx="0" cy="0"/>
        </a:xfrm>
      </p:grpSpPr>
      <p:sp>
        <p:nvSpPr>
          <p:cNvPr id="218" name="Google Shape;218;p2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9" name="Google Shape;219;p27"/>
          <p:cNvPicPr preferRelativeResize="0"/>
          <p:nvPr/>
        </p:nvPicPr>
        <p:blipFill rotWithShape="1">
          <a:blip r:embed="rId2">
            <a:alphaModFix amt="25000"/>
          </a:blip>
          <a:srcRect b="95733" l="0" r="11111" t="0"/>
          <a:stretch/>
        </p:blipFill>
        <p:spPr>
          <a:xfrm>
            <a:off x="0" y="1458850"/>
            <a:ext cx="9144000" cy="438912"/>
          </a:xfrm>
          <a:prstGeom prst="rect">
            <a:avLst/>
          </a:prstGeom>
          <a:noFill/>
          <a:ln>
            <a:noFill/>
          </a:ln>
        </p:spPr>
      </p:pic>
      <p:sp>
        <p:nvSpPr>
          <p:cNvPr id="220" name="Google Shape;220;p27"/>
          <p:cNvSpPr/>
          <p:nvPr/>
        </p:nvSpPr>
        <p:spPr>
          <a:xfrm>
            <a:off x="0" y="1897750"/>
            <a:ext cx="3063300" cy="2628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6125175" y="1898000"/>
            <a:ext cx="3063300" cy="262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3063888" y="1897989"/>
            <a:ext cx="3063300" cy="26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3" name="Google Shape;223;p27"/>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27"/>
          <p:cNvSpPr txBox="1"/>
          <p:nvPr>
            <p:ph idx="1" type="subTitle"/>
          </p:nvPr>
        </p:nvSpPr>
        <p:spPr>
          <a:xfrm>
            <a:off x="570525" y="3034175"/>
            <a:ext cx="24540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5" name="Google Shape;225;p27"/>
          <p:cNvSpPr txBox="1"/>
          <p:nvPr>
            <p:ph idx="2" type="body"/>
          </p:nvPr>
        </p:nvSpPr>
        <p:spPr>
          <a:xfrm>
            <a:off x="570525"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26" name="Google Shape;226;p27"/>
          <p:cNvSpPr txBox="1"/>
          <p:nvPr>
            <p:ph idx="3" type="subTitle"/>
          </p:nvPr>
        </p:nvSpPr>
        <p:spPr>
          <a:xfrm>
            <a:off x="6615600" y="3034175"/>
            <a:ext cx="25284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7" name="Google Shape;227;p27"/>
          <p:cNvSpPr txBox="1"/>
          <p:nvPr>
            <p:ph idx="4" type="body"/>
          </p:nvPr>
        </p:nvSpPr>
        <p:spPr>
          <a:xfrm>
            <a:off x="6615600"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28" name="Google Shape;228;p27"/>
          <p:cNvSpPr txBox="1"/>
          <p:nvPr>
            <p:ph idx="5" type="subTitle"/>
          </p:nvPr>
        </p:nvSpPr>
        <p:spPr>
          <a:xfrm>
            <a:off x="3558650" y="3034175"/>
            <a:ext cx="24837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9" name="Google Shape;229;p27"/>
          <p:cNvSpPr txBox="1"/>
          <p:nvPr>
            <p:ph idx="6" type="body"/>
          </p:nvPr>
        </p:nvSpPr>
        <p:spPr>
          <a:xfrm>
            <a:off x="3558650"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30" name="Google Shape;230;p27"/>
          <p:cNvSpPr/>
          <p:nvPr>
            <p:ph idx="7" type="pic"/>
          </p:nvPr>
        </p:nvSpPr>
        <p:spPr>
          <a:xfrm>
            <a:off x="731750" y="1230250"/>
            <a:ext cx="1600200" cy="1600200"/>
          </a:xfrm>
          <a:prstGeom prst="ellipse">
            <a:avLst/>
          </a:prstGeom>
          <a:noFill/>
          <a:ln>
            <a:noFill/>
          </a:ln>
          <a:effectLst>
            <a:outerShdw blurRad="57150" rotWithShape="0" algn="bl" dir="5400000" dist="19050">
              <a:srgbClr val="000000">
                <a:alpha val="50000"/>
              </a:srgbClr>
            </a:outerShdw>
          </a:effectLst>
        </p:spPr>
      </p:sp>
      <p:sp>
        <p:nvSpPr>
          <p:cNvPr id="231" name="Google Shape;231;p27"/>
          <p:cNvSpPr/>
          <p:nvPr>
            <p:ph idx="8" type="pic"/>
          </p:nvPr>
        </p:nvSpPr>
        <p:spPr>
          <a:xfrm>
            <a:off x="6907900" y="1230250"/>
            <a:ext cx="1600200" cy="1600200"/>
          </a:xfrm>
          <a:prstGeom prst="ellipse">
            <a:avLst/>
          </a:prstGeom>
          <a:noFill/>
          <a:ln>
            <a:noFill/>
          </a:ln>
          <a:effectLst>
            <a:outerShdw blurRad="57150" rotWithShape="0" algn="bl" dir="5400000" dist="19050">
              <a:srgbClr val="000000">
                <a:alpha val="50000"/>
              </a:srgbClr>
            </a:outerShdw>
          </a:effectLst>
        </p:spPr>
      </p:sp>
      <p:sp>
        <p:nvSpPr>
          <p:cNvPr id="232" name="Google Shape;232;p27"/>
          <p:cNvSpPr/>
          <p:nvPr>
            <p:ph idx="9" type="pic"/>
          </p:nvPr>
        </p:nvSpPr>
        <p:spPr>
          <a:xfrm>
            <a:off x="3770975" y="1230250"/>
            <a:ext cx="1600200" cy="1600200"/>
          </a:xfrm>
          <a:prstGeom prst="ellipse">
            <a:avLst/>
          </a:prstGeom>
          <a:noFill/>
          <a:ln>
            <a:noFill/>
          </a:ln>
          <a:effectLst>
            <a:outerShdw blurRad="57150" rotWithShape="0" algn="bl" dir="5400000" dist="19050">
              <a:srgbClr val="000000">
                <a:alpha val="50000"/>
              </a:srgbClr>
            </a:outerShdw>
          </a:effectLst>
        </p:spPr>
      </p:sp>
      <p:pic>
        <p:nvPicPr>
          <p:cNvPr descr="GA-Cog-900.png" id="233" name="Google Shape;233;p27"/>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sp>
        <p:nvSpPr>
          <p:cNvPr id="235" name="Google Shape;235;p28"/>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7" name="Google Shape;237;p2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STEP PROGRAM">
  <p:cSld name="TITLE_ONLY_1">
    <p:spTree>
      <p:nvGrpSpPr>
        <p:cNvPr id="238" name="Shape 238"/>
        <p:cNvGrpSpPr/>
        <p:nvPr/>
      </p:nvGrpSpPr>
      <p:grpSpPr>
        <a:xfrm>
          <a:off x="0" y="0"/>
          <a:ext cx="0" cy="0"/>
          <a:chOff x="0" y="0"/>
          <a:chExt cx="0" cy="0"/>
        </a:xfrm>
      </p:grpSpPr>
      <p:sp>
        <p:nvSpPr>
          <p:cNvPr id="239" name="Google Shape;239;p29"/>
          <p:cNvSpPr/>
          <p:nvPr/>
        </p:nvSpPr>
        <p:spPr>
          <a:xfrm rot="-5400000">
            <a:off x="221595" y="1972954"/>
            <a:ext cx="1977400" cy="1506190"/>
          </a:xfrm>
          <a:prstGeom prst="flowChartOffpageConnector">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9"/>
          <p:cNvPicPr preferRelativeResize="0"/>
          <p:nvPr/>
        </p:nvPicPr>
        <p:blipFill rotWithShape="1">
          <a:blip r:embed="rId2">
            <a:alphaModFix amt="15000"/>
          </a:blip>
          <a:srcRect b="0" l="54841" r="561" t="0"/>
          <a:stretch/>
        </p:blipFill>
        <p:spPr>
          <a:xfrm>
            <a:off x="6838799" y="0"/>
            <a:ext cx="2293800" cy="5143498"/>
          </a:xfrm>
          <a:prstGeom prst="rect">
            <a:avLst/>
          </a:prstGeom>
          <a:noFill/>
          <a:ln>
            <a:noFill/>
          </a:ln>
        </p:spPr>
      </p:pic>
      <p:sp>
        <p:nvSpPr>
          <p:cNvPr id="241" name="Google Shape;241;p29"/>
          <p:cNvSpPr txBox="1"/>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222222"/>
                </a:solidFill>
                <a:latin typeface="Nunito SemiBold"/>
                <a:ea typeface="Nunito SemiBold"/>
                <a:cs typeface="Nunito SemiBold"/>
                <a:sym typeface="Nunito SemiBold"/>
              </a:rPr>
              <a:t>‹#›</a:t>
            </a:fld>
            <a:endParaRPr sz="900">
              <a:solidFill>
                <a:srgbClr val="222222"/>
              </a:solidFill>
              <a:latin typeface="Nunito SemiBold"/>
              <a:ea typeface="Nunito SemiBold"/>
              <a:cs typeface="Nunito SemiBold"/>
              <a:sym typeface="Nunito SemiBold"/>
            </a:endParaRPr>
          </a:p>
        </p:txBody>
      </p:sp>
      <p:sp>
        <p:nvSpPr>
          <p:cNvPr id="242" name="Google Shape;242;p29"/>
          <p:cNvSpPr txBox="1"/>
          <p:nvPr>
            <p:ph type="title"/>
          </p:nvPr>
        </p:nvSpPr>
        <p:spPr>
          <a:xfrm>
            <a:off x="457200" y="457200"/>
            <a:ext cx="5486400" cy="5523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29"/>
          <p:cNvSpPr/>
          <p:nvPr/>
        </p:nvSpPr>
        <p:spPr>
          <a:xfrm rot="-5400000">
            <a:off x="172584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rot="-5400000">
            <a:off x="32300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rot="-5400000">
            <a:off x="47362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ph idx="1" type="subTitle"/>
          </p:nvPr>
        </p:nvSpPr>
        <p:spPr>
          <a:xfrm>
            <a:off x="5715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47" name="Google Shape;247;p29"/>
          <p:cNvSpPr txBox="1"/>
          <p:nvPr>
            <p:ph idx="2" type="subTitle"/>
          </p:nvPr>
        </p:nvSpPr>
        <p:spPr>
          <a:xfrm>
            <a:off x="57150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48" name="Google Shape;248;p29"/>
          <p:cNvSpPr txBox="1"/>
          <p:nvPr>
            <p:ph idx="3" type="subTitle"/>
          </p:nvPr>
        </p:nvSpPr>
        <p:spPr>
          <a:xfrm>
            <a:off x="215265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49" name="Google Shape;249;p29"/>
          <p:cNvSpPr txBox="1"/>
          <p:nvPr>
            <p:ph idx="4" type="subTitle"/>
          </p:nvPr>
        </p:nvSpPr>
        <p:spPr>
          <a:xfrm>
            <a:off x="215265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50" name="Google Shape;250;p29"/>
          <p:cNvSpPr txBox="1"/>
          <p:nvPr>
            <p:ph idx="5" type="subTitle"/>
          </p:nvPr>
        </p:nvSpPr>
        <p:spPr>
          <a:xfrm>
            <a:off x="3606275"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1" name="Google Shape;251;p29"/>
          <p:cNvSpPr txBox="1"/>
          <p:nvPr>
            <p:ph idx="6" type="subTitle"/>
          </p:nvPr>
        </p:nvSpPr>
        <p:spPr>
          <a:xfrm>
            <a:off x="3606275"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52" name="Google Shape;252;p29"/>
          <p:cNvSpPr txBox="1"/>
          <p:nvPr>
            <p:ph idx="7" type="subTitle"/>
          </p:nvPr>
        </p:nvSpPr>
        <p:spPr>
          <a:xfrm>
            <a:off x="51243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3" name="Google Shape;253;p29"/>
          <p:cNvSpPr txBox="1"/>
          <p:nvPr>
            <p:ph idx="8" type="subTitle"/>
          </p:nvPr>
        </p:nvSpPr>
        <p:spPr>
          <a:xfrm>
            <a:off x="512430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pic>
        <p:nvPicPr>
          <p:cNvPr descr="GA-Cog-900.png" id="254" name="Google Shape;254;p29"/>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55" name="Google Shape;255;p29"/>
          <p:cNvSpPr/>
          <p:nvPr/>
        </p:nvSpPr>
        <p:spPr>
          <a:xfrm>
            <a:off x="6352800" y="1437850"/>
            <a:ext cx="2576400" cy="2576400"/>
          </a:xfrm>
          <a:prstGeom prst="ellipse">
            <a:avLst/>
          </a:prstGeom>
          <a:solidFill>
            <a:srgbClr val="374085">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txBox="1"/>
          <p:nvPr>
            <p:ph idx="9" type="subTitle"/>
          </p:nvPr>
        </p:nvSpPr>
        <p:spPr>
          <a:xfrm>
            <a:off x="68388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7" name="Google Shape;257;p29"/>
          <p:cNvSpPr txBox="1"/>
          <p:nvPr>
            <p:ph idx="13" type="subTitle"/>
          </p:nvPr>
        </p:nvSpPr>
        <p:spPr>
          <a:xfrm>
            <a:off x="6838800" y="2647950"/>
            <a:ext cx="16884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ONE_COLUMN_TEXT_2">
    <p:spTree>
      <p:nvGrpSpPr>
        <p:cNvPr id="258" name="Shape 258"/>
        <p:cNvGrpSpPr/>
        <p:nvPr/>
      </p:nvGrpSpPr>
      <p:grpSpPr>
        <a:xfrm>
          <a:off x="0" y="0"/>
          <a:ext cx="0" cy="0"/>
          <a:chOff x="0" y="0"/>
          <a:chExt cx="0" cy="0"/>
        </a:xfrm>
      </p:grpSpPr>
      <p:sp>
        <p:nvSpPr>
          <p:cNvPr id="259" name="Google Shape;259;p30"/>
          <p:cNvSpPr txBox="1"/>
          <p:nvPr/>
        </p:nvSpPr>
        <p:spPr>
          <a:xfrm>
            <a:off x="457200" y="457200"/>
            <a:ext cx="822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260" name="Google Shape;260;p30"/>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261" name="Google Shape;261;p30"/>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262" name="Google Shape;262;p30"/>
          <p:cNvSpPr/>
          <p:nvPr/>
        </p:nvSpPr>
        <p:spPr>
          <a:xfrm>
            <a:off x="57150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932214"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2286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0"/>
          <p:cNvSpPr txBox="1"/>
          <p:nvPr>
            <p:ph idx="1" type="subTitle"/>
          </p:nvPr>
        </p:nvSpPr>
        <p:spPr>
          <a:xfrm>
            <a:off x="592050"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67" name="Google Shape;267;p30"/>
          <p:cNvSpPr txBox="1"/>
          <p:nvPr>
            <p:ph idx="2" type="subTitle"/>
          </p:nvPr>
        </p:nvSpPr>
        <p:spPr>
          <a:xfrm>
            <a:off x="7284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268" name="Google Shape;268;p30"/>
          <p:cNvSpPr txBox="1"/>
          <p:nvPr>
            <p:ph idx="3" type="subTitle"/>
          </p:nvPr>
        </p:nvSpPr>
        <p:spPr>
          <a:xfrm>
            <a:off x="3295664"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69" name="Google Shape;269;p30"/>
          <p:cNvSpPr txBox="1"/>
          <p:nvPr>
            <p:ph idx="4"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270" name="Google Shape;270;p30"/>
          <p:cNvSpPr txBox="1"/>
          <p:nvPr>
            <p:ph idx="5" type="subTitle"/>
          </p:nvPr>
        </p:nvSpPr>
        <p:spPr>
          <a:xfrm>
            <a:off x="6078450"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71" name="Google Shape;271;p30"/>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pic>
        <p:nvPicPr>
          <p:cNvPr descr="GA-Cog-900.png" id="272" name="Google Shape;272;p30"/>
          <p:cNvPicPr preferRelativeResize="0"/>
          <p:nvPr/>
        </p:nvPicPr>
        <p:blipFill>
          <a:blip r:embed="rId3">
            <a:alphaModFix/>
          </a:blip>
          <a:stretch>
            <a:fillRect/>
          </a:stretch>
        </p:blipFill>
        <p:spPr>
          <a:xfrm>
            <a:off x="8370750" y="4663157"/>
            <a:ext cx="316051" cy="316051"/>
          </a:xfrm>
          <a:prstGeom prst="rect">
            <a:avLst/>
          </a:prstGeom>
          <a:noFill/>
          <a:ln>
            <a:noFill/>
          </a:ln>
        </p:spPr>
      </p:pic>
      <p:grpSp>
        <p:nvGrpSpPr>
          <p:cNvPr id="273" name="Google Shape;273;p30"/>
          <p:cNvGrpSpPr/>
          <p:nvPr/>
        </p:nvGrpSpPr>
        <p:grpSpPr>
          <a:xfrm>
            <a:off x="1511463" y="1659213"/>
            <a:ext cx="636174" cy="636174"/>
            <a:chOff x="1424700" y="1503963"/>
            <a:chExt cx="924000" cy="924000"/>
          </a:xfrm>
        </p:grpSpPr>
        <p:pic>
          <p:nvPicPr>
            <p:cNvPr id="274" name="Google Shape;274;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75" name="Google Shape;275;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0"/>
          <p:cNvGrpSpPr/>
          <p:nvPr/>
        </p:nvGrpSpPr>
        <p:grpSpPr>
          <a:xfrm>
            <a:off x="4215077" y="1659213"/>
            <a:ext cx="636174" cy="636174"/>
            <a:chOff x="1424700" y="1503963"/>
            <a:chExt cx="924000" cy="924000"/>
          </a:xfrm>
        </p:grpSpPr>
        <p:pic>
          <p:nvPicPr>
            <p:cNvPr id="277" name="Google Shape;277;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78" name="Google Shape;278;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30"/>
          <p:cNvGrpSpPr/>
          <p:nvPr/>
        </p:nvGrpSpPr>
        <p:grpSpPr>
          <a:xfrm>
            <a:off x="6997863" y="1659213"/>
            <a:ext cx="636174" cy="636174"/>
            <a:chOff x="1424700" y="1503963"/>
            <a:chExt cx="924000" cy="924000"/>
          </a:xfrm>
        </p:grpSpPr>
        <p:pic>
          <p:nvPicPr>
            <p:cNvPr id="280" name="Google Shape;280;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81" name="Google Shape;281;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Red">
  <p:cSld name="TITLE_1_1_1">
    <p:bg>
      <p:bgPr>
        <a:solidFill>
          <a:schemeClr val="dk1"/>
        </a:solidFill>
      </p:bgPr>
    </p:bg>
    <p:spTree>
      <p:nvGrpSpPr>
        <p:cNvPr id="34" name="Shape 34"/>
        <p:cNvGrpSpPr/>
        <p:nvPr/>
      </p:nvGrpSpPr>
      <p:grpSpPr>
        <a:xfrm>
          <a:off x="0" y="0"/>
          <a:ext cx="0" cy="0"/>
          <a:chOff x="0" y="0"/>
          <a:chExt cx="0" cy="0"/>
        </a:xfrm>
      </p:grpSpPr>
      <p:sp>
        <p:nvSpPr>
          <p:cNvPr id="35" name="Google Shape;35;p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7" name="Google Shape;37;p4"/>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38" name="Google Shape;38;p4"/>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39" name="Google Shape;39;p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4"/>
          <p:cNvSpPr/>
          <p:nvPr>
            <p:ph idx="2" type="pic"/>
          </p:nvPr>
        </p:nvSpPr>
        <p:spPr>
          <a:xfrm>
            <a:off x="91450" y="-185125"/>
            <a:ext cx="4114800" cy="4114800"/>
          </a:xfrm>
          <a:prstGeom prst="ellipse">
            <a:avLst/>
          </a:prstGeom>
          <a:noFill/>
          <a:ln>
            <a:noFill/>
          </a:ln>
        </p:spPr>
      </p:sp>
      <p:sp>
        <p:nvSpPr>
          <p:cNvPr id="41" name="Google Shape;41;p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42" name="Google Shape;42;p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p:cSld name="ONE_COLUMN_TEXT_2_1">
    <p:spTree>
      <p:nvGrpSpPr>
        <p:cNvPr id="282" name="Shape 282"/>
        <p:cNvGrpSpPr/>
        <p:nvPr/>
      </p:nvGrpSpPr>
      <p:grpSpPr>
        <a:xfrm>
          <a:off x="0" y="0"/>
          <a:ext cx="0" cy="0"/>
          <a:chOff x="0" y="0"/>
          <a:chExt cx="0" cy="0"/>
        </a:xfrm>
      </p:grpSpPr>
      <p:sp>
        <p:nvSpPr>
          <p:cNvPr id="283" name="Google Shape;283;p31"/>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284" name="Google Shape;284;p31"/>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285" name="Google Shape;285;p31"/>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286" name="Google Shape;286;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87" name="Google Shape;287;p31"/>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88" name="Google Shape;288;p31"/>
          <p:cNvSpPr/>
          <p:nvPr/>
        </p:nvSpPr>
        <p:spPr>
          <a:xfrm>
            <a:off x="228600"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5715000"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2932214"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txBox="1"/>
          <p:nvPr>
            <p:ph idx="1"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292" name="Google Shape;292;p31"/>
          <p:cNvSpPr txBox="1"/>
          <p:nvPr>
            <p:ph idx="2" type="subTitle"/>
          </p:nvPr>
        </p:nvSpPr>
        <p:spPr>
          <a:xfrm>
            <a:off x="592050" y="2619375"/>
            <a:ext cx="2475000" cy="2286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3" name="Google Shape;293;p31"/>
          <p:cNvSpPr txBox="1"/>
          <p:nvPr>
            <p:ph idx="3" type="subTitle"/>
          </p:nvPr>
        </p:nvSpPr>
        <p:spPr>
          <a:xfrm>
            <a:off x="728400" y="2895600"/>
            <a:ext cx="2202300" cy="457200"/>
          </a:xfrm>
          <a:prstGeom prst="rect">
            <a:avLst/>
          </a:prstGeom>
          <a:noFill/>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294" name="Google Shape;294;p31"/>
          <p:cNvSpPr txBox="1"/>
          <p:nvPr>
            <p:ph idx="4" type="subTitle"/>
          </p:nvPr>
        </p:nvSpPr>
        <p:spPr>
          <a:xfrm>
            <a:off x="3295664"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5" name="Google Shape;295;p31"/>
          <p:cNvSpPr txBox="1"/>
          <p:nvPr>
            <p:ph idx="5" type="subTitle"/>
          </p:nvPr>
        </p:nvSpPr>
        <p:spPr>
          <a:xfrm>
            <a:off x="6078450"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6" name="Google Shape;296;p31"/>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grpSp>
        <p:nvGrpSpPr>
          <p:cNvPr id="297" name="Google Shape;297;p31"/>
          <p:cNvGrpSpPr/>
          <p:nvPr/>
        </p:nvGrpSpPr>
        <p:grpSpPr>
          <a:xfrm>
            <a:off x="1511463" y="1659213"/>
            <a:ext cx="636300" cy="636300"/>
            <a:chOff x="1511463" y="1659213"/>
            <a:chExt cx="636300" cy="636300"/>
          </a:xfrm>
        </p:grpSpPr>
        <p:sp>
          <p:nvSpPr>
            <p:cNvPr id="298" name="Google Shape;298;p31"/>
            <p:cNvSpPr/>
            <p:nvPr/>
          </p:nvSpPr>
          <p:spPr>
            <a:xfrm>
              <a:off x="151146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1"/>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grpSp>
      <p:grpSp>
        <p:nvGrpSpPr>
          <p:cNvPr id="300" name="Google Shape;300;p31"/>
          <p:cNvGrpSpPr/>
          <p:nvPr/>
        </p:nvGrpSpPr>
        <p:grpSpPr>
          <a:xfrm>
            <a:off x="4215014" y="1659213"/>
            <a:ext cx="636300" cy="636300"/>
            <a:chOff x="4206613" y="1659213"/>
            <a:chExt cx="636300" cy="636300"/>
          </a:xfrm>
        </p:grpSpPr>
        <p:sp>
          <p:nvSpPr>
            <p:cNvPr id="301" name="Google Shape;301;p31"/>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1"/>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grpSp>
        <p:nvGrpSpPr>
          <p:cNvPr id="303" name="Google Shape;303;p31"/>
          <p:cNvGrpSpPr/>
          <p:nvPr/>
        </p:nvGrpSpPr>
        <p:grpSpPr>
          <a:xfrm>
            <a:off x="6997800" y="1659213"/>
            <a:ext cx="636300" cy="636300"/>
            <a:chOff x="4206613" y="1659213"/>
            <a:chExt cx="636300" cy="636300"/>
          </a:xfrm>
        </p:grpSpPr>
        <p:sp>
          <p:nvSpPr>
            <p:cNvPr id="304" name="Google Shape;304;p31"/>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31"/>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p:cSld name="ONE_COLUMN_TEXT_2_1_1">
    <p:spTree>
      <p:nvGrpSpPr>
        <p:cNvPr id="306" name="Shape 306"/>
        <p:cNvGrpSpPr/>
        <p:nvPr/>
      </p:nvGrpSpPr>
      <p:grpSpPr>
        <a:xfrm>
          <a:off x="0" y="0"/>
          <a:ext cx="0" cy="0"/>
          <a:chOff x="0" y="0"/>
          <a:chExt cx="0" cy="0"/>
        </a:xfrm>
      </p:grpSpPr>
      <p:sp>
        <p:nvSpPr>
          <p:cNvPr id="307" name="Google Shape;307;p32"/>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308" name="Google Shape;308;p32"/>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309" name="Google Shape;309;p32"/>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310" name="Google Shape;310;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11" name="Google Shape;311;p32"/>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312" name="Google Shape;312;p32"/>
          <p:cNvSpPr/>
          <p:nvPr/>
        </p:nvSpPr>
        <p:spPr>
          <a:xfrm>
            <a:off x="228600"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5715000"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2932214"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txBox="1"/>
          <p:nvPr>
            <p:ph idx="1"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316" name="Google Shape;316;p32"/>
          <p:cNvSpPr txBox="1"/>
          <p:nvPr>
            <p:ph idx="2" type="subTitle"/>
          </p:nvPr>
        </p:nvSpPr>
        <p:spPr>
          <a:xfrm>
            <a:off x="592050" y="2619375"/>
            <a:ext cx="2475000" cy="228600"/>
          </a:xfrm>
          <a:prstGeom prst="rect">
            <a:avLst/>
          </a:prstGeom>
        </p:spPr>
        <p:txBody>
          <a:bodyPr anchorCtr="0" anchor="t" bIns="0" lIns="0" spcFirstLastPara="1" rIns="0" wrap="square" tIns="0">
            <a:sp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17" name="Google Shape;317;p32"/>
          <p:cNvSpPr txBox="1"/>
          <p:nvPr>
            <p:ph idx="3" type="subTitle"/>
          </p:nvPr>
        </p:nvSpPr>
        <p:spPr>
          <a:xfrm>
            <a:off x="728400" y="2895600"/>
            <a:ext cx="2202300" cy="457200"/>
          </a:xfrm>
          <a:prstGeom prst="rect">
            <a:avLst/>
          </a:prstGeom>
          <a:noFill/>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318" name="Google Shape;318;p32"/>
          <p:cNvSpPr txBox="1"/>
          <p:nvPr>
            <p:ph idx="4" type="subTitle"/>
          </p:nvPr>
        </p:nvSpPr>
        <p:spPr>
          <a:xfrm>
            <a:off x="3295664"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19" name="Google Shape;319;p32"/>
          <p:cNvSpPr txBox="1"/>
          <p:nvPr>
            <p:ph idx="5" type="subTitle"/>
          </p:nvPr>
        </p:nvSpPr>
        <p:spPr>
          <a:xfrm>
            <a:off x="6078450"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20" name="Google Shape;320;p32"/>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grpSp>
        <p:nvGrpSpPr>
          <p:cNvPr id="321" name="Google Shape;321;p32"/>
          <p:cNvGrpSpPr/>
          <p:nvPr/>
        </p:nvGrpSpPr>
        <p:grpSpPr>
          <a:xfrm>
            <a:off x="1511463" y="1659213"/>
            <a:ext cx="636300" cy="636300"/>
            <a:chOff x="1511463" y="1659213"/>
            <a:chExt cx="636300" cy="636300"/>
          </a:xfrm>
        </p:grpSpPr>
        <p:sp>
          <p:nvSpPr>
            <p:cNvPr id="322" name="Google Shape;322;p32"/>
            <p:cNvSpPr/>
            <p:nvPr/>
          </p:nvSpPr>
          <p:spPr>
            <a:xfrm>
              <a:off x="151146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2"/>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grpSp>
      <p:grpSp>
        <p:nvGrpSpPr>
          <p:cNvPr id="324" name="Google Shape;324;p32"/>
          <p:cNvGrpSpPr/>
          <p:nvPr/>
        </p:nvGrpSpPr>
        <p:grpSpPr>
          <a:xfrm>
            <a:off x="4215014" y="1659213"/>
            <a:ext cx="636300" cy="636300"/>
            <a:chOff x="4206613" y="1659213"/>
            <a:chExt cx="636300" cy="636300"/>
          </a:xfrm>
        </p:grpSpPr>
        <p:sp>
          <p:nvSpPr>
            <p:cNvPr id="325" name="Google Shape;325;p32"/>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2"/>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grpSp>
        <p:nvGrpSpPr>
          <p:cNvPr id="327" name="Google Shape;327;p32"/>
          <p:cNvGrpSpPr/>
          <p:nvPr/>
        </p:nvGrpSpPr>
        <p:grpSpPr>
          <a:xfrm>
            <a:off x="6997800" y="1659213"/>
            <a:ext cx="636300" cy="636300"/>
            <a:chOff x="4206613" y="1659213"/>
            <a:chExt cx="636300" cy="636300"/>
          </a:xfrm>
        </p:grpSpPr>
        <p:sp>
          <p:nvSpPr>
            <p:cNvPr id="328" name="Google Shape;328;p32"/>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2"/>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1">
  <p:cSld name="ONE_COLUMN_TEXT_2_1_1_1">
    <p:bg>
      <p:bgPr>
        <a:solidFill>
          <a:schemeClr val="lt1"/>
        </a:solidFill>
      </p:bgPr>
    </p:bg>
    <p:spTree>
      <p:nvGrpSpPr>
        <p:cNvPr id="330" name="Shape 330"/>
        <p:cNvGrpSpPr/>
        <p:nvPr/>
      </p:nvGrpSpPr>
      <p:grpSpPr>
        <a:xfrm>
          <a:off x="0" y="0"/>
          <a:ext cx="0" cy="0"/>
          <a:chOff x="0" y="0"/>
          <a:chExt cx="0" cy="0"/>
        </a:xfrm>
      </p:grpSpPr>
      <p:sp>
        <p:nvSpPr>
          <p:cNvPr id="331" name="Google Shape;331;p33"/>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332" name="Google Shape;332;p33"/>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333" name="Google Shape;333;p33"/>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334" name="Google Shape;334;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35" name="Google Shape;335;p33"/>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p:cSld name="MAIN_POINT_1_1_1">
    <p:bg>
      <p:bgPr>
        <a:solidFill>
          <a:schemeClr val="dk1"/>
        </a:solidFill>
      </p:bgPr>
    </p:bg>
    <p:spTree>
      <p:nvGrpSpPr>
        <p:cNvPr id="336" name="Shape 336"/>
        <p:cNvGrpSpPr/>
        <p:nvPr/>
      </p:nvGrpSpPr>
      <p:grpSpPr>
        <a:xfrm>
          <a:off x="0" y="0"/>
          <a:ext cx="0" cy="0"/>
          <a:chOff x="0" y="0"/>
          <a:chExt cx="0" cy="0"/>
        </a:xfrm>
      </p:grpSpPr>
      <p:sp>
        <p:nvSpPr>
          <p:cNvPr id="337" name="Google Shape;337;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34"/>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dk2"/>
                </a:solidFill>
                <a:latin typeface="Brygada 1918"/>
                <a:ea typeface="Brygada 1918"/>
                <a:cs typeface="Brygada 1918"/>
                <a:sym typeface="Brygada 1918"/>
              </a:rPr>
              <a:t>“</a:t>
            </a:r>
            <a:endParaRPr b="1" sz="40000">
              <a:solidFill>
                <a:schemeClr val="dk2"/>
              </a:solidFill>
              <a:latin typeface="Brygada 1918"/>
              <a:ea typeface="Brygada 1918"/>
              <a:cs typeface="Brygada 1918"/>
              <a:sym typeface="Brygada 1918"/>
            </a:endParaRPr>
          </a:p>
        </p:txBody>
      </p:sp>
      <p:sp>
        <p:nvSpPr>
          <p:cNvPr id="339" name="Google Shape;339;p34"/>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40" name="Google Shape;340;p34"/>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pic>
        <p:nvPicPr>
          <p:cNvPr descr="GA-Cog-900.png" id="341" name="Google Shape;341;p3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
  <p:cSld name="MAIN_POINT_1_1_1_2">
    <p:bg>
      <p:bgPr>
        <a:solidFill>
          <a:schemeClr val="lt1"/>
        </a:solidFill>
      </p:bgPr>
    </p:bg>
    <p:spTree>
      <p:nvGrpSpPr>
        <p:cNvPr id="342" name="Shape 342"/>
        <p:cNvGrpSpPr/>
        <p:nvPr/>
      </p:nvGrpSpPr>
      <p:grpSpPr>
        <a:xfrm>
          <a:off x="0" y="0"/>
          <a:ext cx="0" cy="0"/>
          <a:chOff x="0" y="0"/>
          <a:chExt cx="0" cy="0"/>
        </a:xfrm>
      </p:grpSpPr>
      <p:sp>
        <p:nvSpPr>
          <p:cNvPr id="343" name="Google Shape;343;p3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35"/>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dk2"/>
                </a:solidFill>
                <a:latin typeface="Brygada 1918"/>
                <a:ea typeface="Brygada 1918"/>
                <a:cs typeface="Brygada 1918"/>
                <a:sym typeface="Brygada 1918"/>
              </a:rPr>
              <a:t>“</a:t>
            </a:r>
            <a:endParaRPr b="1" sz="40000">
              <a:solidFill>
                <a:schemeClr val="dk2"/>
              </a:solidFill>
              <a:latin typeface="Brygada 1918"/>
              <a:ea typeface="Brygada 1918"/>
              <a:cs typeface="Brygada 1918"/>
              <a:sym typeface="Brygada 1918"/>
            </a:endParaRPr>
          </a:p>
        </p:txBody>
      </p:sp>
      <p:sp>
        <p:nvSpPr>
          <p:cNvPr id="345" name="Google Shape;345;p35"/>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6" name="Google Shape;346;p35"/>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347" name="Google Shape;347;p35"/>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348" name="Shape 348"/>
        <p:cNvGrpSpPr/>
        <p:nvPr/>
      </p:nvGrpSpPr>
      <p:grpSpPr>
        <a:xfrm>
          <a:off x="0" y="0"/>
          <a:ext cx="0" cy="0"/>
          <a:chOff x="0" y="0"/>
          <a:chExt cx="0" cy="0"/>
        </a:xfrm>
      </p:grpSpPr>
      <p:sp>
        <p:nvSpPr>
          <p:cNvPr id="349" name="Google Shape;349;p3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36"/>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351" name="Google Shape;351;p36"/>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p:cSld name="TITLE_AND_BODY_8_2">
    <p:bg>
      <p:bgPr>
        <a:solidFill>
          <a:schemeClr val="dk1"/>
        </a:solidFill>
      </p:bgPr>
    </p:bg>
    <p:spTree>
      <p:nvGrpSpPr>
        <p:cNvPr id="352" name="Shape 352"/>
        <p:cNvGrpSpPr/>
        <p:nvPr/>
      </p:nvGrpSpPr>
      <p:grpSpPr>
        <a:xfrm>
          <a:off x="0" y="0"/>
          <a:ext cx="0" cy="0"/>
          <a:chOff x="0" y="0"/>
          <a:chExt cx="0" cy="0"/>
        </a:xfrm>
      </p:grpSpPr>
      <p:sp>
        <p:nvSpPr>
          <p:cNvPr id="353" name="Google Shape;353;p3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54" name="Google Shape;354;p37"/>
          <p:cNvSpPr txBox="1"/>
          <p:nvPr/>
        </p:nvSpPr>
        <p:spPr>
          <a:xfrm>
            <a:off x="457200" y="2198800"/>
            <a:ext cx="3190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BREAK TIME</a:t>
            </a:r>
            <a:endParaRPr sz="4000">
              <a:solidFill>
                <a:schemeClr val="lt1"/>
              </a:solidFill>
              <a:latin typeface="Barlow Condensed SemiBold"/>
              <a:ea typeface="Barlow Condensed SemiBold"/>
              <a:cs typeface="Barlow Condensed SemiBold"/>
              <a:sym typeface="Barlow Condensed SemiBold"/>
            </a:endParaRPr>
          </a:p>
        </p:txBody>
      </p:sp>
      <p:sp>
        <p:nvSpPr>
          <p:cNvPr id="355" name="Google Shape;355;p37"/>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7"/>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1 WH">
  <p:cSld name="TITLE_AND_BODY_8_2_3">
    <p:bg>
      <p:bgPr>
        <a:solidFill>
          <a:schemeClr val="lt1"/>
        </a:solidFill>
      </p:bgPr>
    </p:bg>
    <p:spTree>
      <p:nvGrpSpPr>
        <p:cNvPr id="357" name="Shape 357"/>
        <p:cNvGrpSpPr/>
        <p:nvPr/>
      </p:nvGrpSpPr>
      <p:grpSpPr>
        <a:xfrm>
          <a:off x="0" y="0"/>
          <a:ext cx="0" cy="0"/>
          <a:chOff x="0" y="0"/>
          <a:chExt cx="0" cy="0"/>
        </a:xfrm>
      </p:grpSpPr>
      <p:sp>
        <p:nvSpPr>
          <p:cNvPr id="358" name="Google Shape;358;p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38"/>
          <p:cNvSpPr txBox="1"/>
          <p:nvPr/>
        </p:nvSpPr>
        <p:spPr>
          <a:xfrm>
            <a:off x="457200" y="2094600"/>
            <a:ext cx="3190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Barlow Condensed"/>
                <a:ea typeface="Barlow Condensed"/>
                <a:cs typeface="Barlow Condensed"/>
                <a:sym typeface="Barlow Condensed"/>
              </a:rPr>
              <a:t>BREAK TIME</a:t>
            </a:r>
            <a:endParaRPr b="1" sz="5000">
              <a:solidFill>
                <a:schemeClr val="dk1"/>
              </a:solidFill>
              <a:latin typeface="Barlow Condensed"/>
              <a:ea typeface="Barlow Condensed"/>
              <a:cs typeface="Barlow Condensed"/>
              <a:sym typeface="Barlow Condensed"/>
            </a:endParaRPr>
          </a:p>
        </p:txBody>
      </p:sp>
      <p:sp>
        <p:nvSpPr>
          <p:cNvPr id="360" name="Google Shape;360;p38"/>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38"/>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p:cSld name="TITLE_1_1_1_2">
    <p:bg>
      <p:bgPr>
        <a:solidFill>
          <a:schemeClr val="dk1"/>
        </a:solidFill>
      </p:bgPr>
    </p:bg>
    <p:spTree>
      <p:nvGrpSpPr>
        <p:cNvPr id="362" name="Shape 362"/>
        <p:cNvGrpSpPr/>
        <p:nvPr/>
      </p:nvGrpSpPr>
      <p:grpSpPr>
        <a:xfrm>
          <a:off x="0" y="0"/>
          <a:ext cx="0" cy="0"/>
          <a:chOff x="0" y="0"/>
          <a:chExt cx="0" cy="0"/>
        </a:xfrm>
      </p:grpSpPr>
      <p:sp>
        <p:nvSpPr>
          <p:cNvPr id="363" name="Google Shape;363;p3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65" name="Google Shape;365;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3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367" name="Google Shape;367;p3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68" name="Google Shape;368;p39"/>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9" name="Google Shape;369;p3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370" name="Google Shape;370;p3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371" name="Google Shape;371;p39"/>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None/>
              <a:defRPr>
                <a:solidFill>
                  <a:schemeClr val="lt1"/>
                </a:solidFill>
              </a:defRPr>
            </a:lvl2pPr>
            <a:lvl3pPr lvl="2" rtl="0">
              <a:spcBef>
                <a:spcPts val="1000"/>
              </a:spcBef>
              <a:spcAft>
                <a:spcPts val="0"/>
              </a:spcAft>
              <a:buClr>
                <a:schemeClr val="lt1"/>
              </a:buClr>
              <a:buSzPts val="1200"/>
              <a:buNone/>
              <a:defRPr>
                <a:solidFill>
                  <a:schemeClr val="lt1"/>
                </a:solidFill>
              </a:defRPr>
            </a:lvl3pPr>
            <a:lvl4pPr lvl="3" rtl="0">
              <a:spcBef>
                <a:spcPts val="1000"/>
              </a:spcBef>
              <a:spcAft>
                <a:spcPts val="0"/>
              </a:spcAft>
              <a:buClr>
                <a:schemeClr val="lt1"/>
              </a:buClr>
              <a:buSzPts val="1200"/>
              <a:buNone/>
              <a:defRPr>
                <a:solidFill>
                  <a:schemeClr val="lt1"/>
                </a:solidFill>
              </a:defRPr>
            </a:lvl4pPr>
            <a:lvl5pPr lvl="4" rtl="0">
              <a:spcBef>
                <a:spcPts val="1000"/>
              </a:spcBef>
              <a:spcAft>
                <a:spcPts val="0"/>
              </a:spcAft>
              <a:buClr>
                <a:schemeClr val="lt1"/>
              </a:buClr>
              <a:buSzPts val="1200"/>
              <a:buNone/>
              <a:defRPr>
                <a:solidFill>
                  <a:schemeClr val="lt1"/>
                </a:solidFill>
              </a:defRPr>
            </a:lvl5pPr>
            <a:lvl6pPr lvl="5" rtl="0">
              <a:spcBef>
                <a:spcPts val="1000"/>
              </a:spcBef>
              <a:spcAft>
                <a:spcPts val="0"/>
              </a:spcAft>
              <a:buClr>
                <a:schemeClr val="lt1"/>
              </a:buClr>
              <a:buSzPts val="1200"/>
              <a:buNone/>
              <a:defRPr>
                <a:solidFill>
                  <a:schemeClr val="lt1"/>
                </a:solidFill>
              </a:defRPr>
            </a:lvl6pPr>
            <a:lvl7pPr lvl="6" rtl="0">
              <a:spcBef>
                <a:spcPts val="1000"/>
              </a:spcBef>
              <a:spcAft>
                <a:spcPts val="0"/>
              </a:spcAft>
              <a:buClr>
                <a:schemeClr val="lt1"/>
              </a:buClr>
              <a:buSzPts val="1200"/>
              <a:buNone/>
              <a:defRPr>
                <a:solidFill>
                  <a:schemeClr val="lt1"/>
                </a:solidFill>
              </a:defRPr>
            </a:lvl7pPr>
            <a:lvl8pPr lvl="7" rtl="0">
              <a:spcBef>
                <a:spcPts val="1000"/>
              </a:spcBef>
              <a:spcAft>
                <a:spcPts val="0"/>
              </a:spcAft>
              <a:buClr>
                <a:schemeClr val="lt1"/>
              </a:buClr>
              <a:buSzPts val="1200"/>
              <a:buNone/>
              <a:defRPr>
                <a:solidFill>
                  <a:schemeClr val="lt1"/>
                </a:solidFill>
              </a:defRPr>
            </a:lvl8pPr>
            <a:lvl9pPr lvl="8" rtl="0">
              <a:spcBef>
                <a:spcPts val="1000"/>
              </a:spcBef>
              <a:spcAft>
                <a:spcPts val="1000"/>
              </a:spcAft>
              <a:buClr>
                <a:schemeClr val="lt1"/>
              </a:buClr>
              <a:buSzPts val="1200"/>
              <a:buNone/>
              <a:defRPr>
                <a:solidFill>
                  <a:schemeClr val="lt1"/>
                </a:solidFill>
              </a:defRPr>
            </a:lvl9pPr>
          </a:lstStyle>
          <a:p/>
        </p:txBody>
      </p:sp>
      <p:sp>
        <p:nvSpPr>
          <p:cNvPr id="372" name="Google Shape;372;p39"/>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SOLO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1">
  <p:cSld name="TITLE_1_1_1_2_2">
    <p:bg>
      <p:bgPr>
        <a:solidFill>
          <a:schemeClr val="dk1"/>
        </a:solidFill>
      </p:bgPr>
    </p:bg>
    <p:spTree>
      <p:nvGrpSpPr>
        <p:cNvPr id="373" name="Shape 373"/>
        <p:cNvGrpSpPr/>
        <p:nvPr/>
      </p:nvGrpSpPr>
      <p:grpSpPr>
        <a:xfrm>
          <a:off x="0" y="0"/>
          <a:ext cx="0" cy="0"/>
          <a:chOff x="0" y="0"/>
          <a:chExt cx="0" cy="0"/>
        </a:xfrm>
      </p:grpSpPr>
      <p:sp>
        <p:nvSpPr>
          <p:cNvPr id="374" name="Google Shape;374;p4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76" name="Google Shape;376;p4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4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378" name="Google Shape;378;p4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79" name="Google Shape;379;p4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380" name="Google Shape;380;p4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381" name="Google Shape;381;p40"/>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None/>
              <a:defRPr>
                <a:solidFill>
                  <a:schemeClr val="lt1"/>
                </a:solidFill>
              </a:defRPr>
            </a:lvl2pPr>
            <a:lvl3pPr lvl="2" rtl="0">
              <a:spcBef>
                <a:spcPts val="1000"/>
              </a:spcBef>
              <a:spcAft>
                <a:spcPts val="0"/>
              </a:spcAft>
              <a:buClr>
                <a:schemeClr val="lt1"/>
              </a:buClr>
              <a:buSzPts val="1200"/>
              <a:buNone/>
              <a:defRPr>
                <a:solidFill>
                  <a:schemeClr val="lt1"/>
                </a:solidFill>
              </a:defRPr>
            </a:lvl3pPr>
            <a:lvl4pPr lvl="3" rtl="0">
              <a:spcBef>
                <a:spcPts val="1000"/>
              </a:spcBef>
              <a:spcAft>
                <a:spcPts val="0"/>
              </a:spcAft>
              <a:buClr>
                <a:schemeClr val="lt1"/>
              </a:buClr>
              <a:buSzPts val="1200"/>
              <a:buNone/>
              <a:defRPr>
                <a:solidFill>
                  <a:schemeClr val="lt1"/>
                </a:solidFill>
              </a:defRPr>
            </a:lvl4pPr>
            <a:lvl5pPr lvl="4" rtl="0">
              <a:spcBef>
                <a:spcPts val="1000"/>
              </a:spcBef>
              <a:spcAft>
                <a:spcPts val="0"/>
              </a:spcAft>
              <a:buClr>
                <a:schemeClr val="lt1"/>
              </a:buClr>
              <a:buSzPts val="1200"/>
              <a:buNone/>
              <a:defRPr>
                <a:solidFill>
                  <a:schemeClr val="lt1"/>
                </a:solidFill>
              </a:defRPr>
            </a:lvl5pPr>
            <a:lvl6pPr lvl="5" rtl="0">
              <a:spcBef>
                <a:spcPts val="1000"/>
              </a:spcBef>
              <a:spcAft>
                <a:spcPts val="0"/>
              </a:spcAft>
              <a:buClr>
                <a:schemeClr val="lt1"/>
              </a:buClr>
              <a:buSzPts val="1200"/>
              <a:buNone/>
              <a:defRPr>
                <a:solidFill>
                  <a:schemeClr val="lt1"/>
                </a:solidFill>
              </a:defRPr>
            </a:lvl6pPr>
            <a:lvl7pPr lvl="6" rtl="0">
              <a:spcBef>
                <a:spcPts val="1000"/>
              </a:spcBef>
              <a:spcAft>
                <a:spcPts val="0"/>
              </a:spcAft>
              <a:buClr>
                <a:schemeClr val="lt1"/>
              </a:buClr>
              <a:buSzPts val="1200"/>
              <a:buNone/>
              <a:defRPr>
                <a:solidFill>
                  <a:schemeClr val="lt1"/>
                </a:solidFill>
              </a:defRPr>
            </a:lvl7pPr>
            <a:lvl8pPr lvl="7" rtl="0">
              <a:spcBef>
                <a:spcPts val="1000"/>
              </a:spcBef>
              <a:spcAft>
                <a:spcPts val="0"/>
              </a:spcAft>
              <a:buClr>
                <a:schemeClr val="lt1"/>
              </a:buClr>
              <a:buSzPts val="1200"/>
              <a:buNone/>
              <a:defRPr>
                <a:solidFill>
                  <a:schemeClr val="lt1"/>
                </a:solidFill>
              </a:defRPr>
            </a:lvl8pPr>
            <a:lvl9pPr lvl="8" rtl="0">
              <a:spcBef>
                <a:spcPts val="1000"/>
              </a:spcBef>
              <a:spcAft>
                <a:spcPts val="1000"/>
              </a:spcAft>
              <a:buClr>
                <a:schemeClr val="lt1"/>
              </a:buClr>
              <a:buSzPts val="1200"/>
              <a:buNone/>
              <a:defRPr>
                <a:solidFill>
                  <a:schemeClr val="lt1"/>
                </a:solidFill>
              </a:defRPr>
            </a:lvl9pPr>
          </a:lstStyle>
          <a:p/>
        </p:txBody>
      </p:sp>
      <p:sp>
        <p:nvSpPr>
          <p:cNvPr id="382" name="Google Shape;382;p40"/>
          <p:cNvSpPr txBox="1"/>
          <p:nvPr/>
        </p:nvSpPr>
        <p:spPr>
          <a:xfrm rot="-5400000">
            <a:off x="-387150" y="3379625"/>
            <a:ext cx="158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383" name="Google Shape;383;p40"/>
          <p:cNvSpPr txBox="1"/>
          <p:nvPr>
            <p:ph type="ctrTitle"/>
          </p:nvPr>
        </p:nvSpPr>
        <p:spPr>
          <a:xfrm rot="-5400000">
            <a:off x="-861030" y="13783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384" name="Google Shape;384;p40"/>
          <p:cNvSpPr txBox="1"/>
          <p:nvPr/>
        </p:nvSpPr>
        <p:spPr>
          <a:xfrm>
            <a:off x="1067025" y="769875"/>
            <a:ext cx="472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Barlow Semi Condensed"/>
                <a:ea typeface="Barlow Semi Condensed"/>
                <a:cs typeface="Barlow Semi Condensed"/>
                <a:sym typeface="Barlow Semi Condensed"/>
              </a:rPr>
              <a:t>Click to edit heading</a:t>
            </a:r>
            <a:endParaRPr b="1" sz="2000">
              <a:solidFill>
                <a:schemeClr val="lt1"/>
              </a:solidFill>
              <a:latin typeface="Barlow Semi Condensed"/>
              <a:ea typeface="Barlow Semi Condensed"/>
              <a:cs typeface="Barlow Semi Condensed"/>
              <a:sym typeface="Barlow Semi Condensed"/>
            </a:endParaRPr>
          </a:p>
        </p:txBody>
      </p:sp>
    </p:spTree>
  </p:cSld>
  <p:clrMapOvr>
    <a:masterClrMapping/>
  </p:clrMapOvr>
  <p:extLst>
    <p:ext uri="{DCECCB84-F9BA-43D5-87BE-67443E8EF086}">
      <p15:sldGuideLst>
        <p15:guide id="1" pos="318">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TEAL">
  <p:cSld name="TITLE_1_1_1_1">
    <p:bg>
      <p:bgPr>
        <a:solidFill>
          <a:schemeClr val="dk1"/>
        </a:solidFill>
      </p:bgPr>
    </p:bg>
    <p:spTree>
      <p:nvGrpSpPr>
        <p:cNvPr id="43" name="Shape 43"/>
        <p:cNvGrpSpPr/>
        <p:nvPr/>
      </p:nvGrpSpPr>
      <p:grpSpPr>
        <a:xfrm>
          <a:off x="0" y="0"/>
          <a:ext cx="0" cy="0"/>
          <a:chOff x="0" y="0"/>
          <a:chExt cx="0" cy="0"/>
        </a:xfrm>
      </p:grpSpPr>
      <p:sp>
        <p:nvSpPr>
          <p:cNvPr id="44" name="Google Shape;44;p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6" name="Google Shape;46;p5"/>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47" name="Google Shape;47;p5"/>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48" name="Google Shape;48;p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5"/>
          <p:cNvSpPr/>
          <p:nvPr>
            <p:ph idx="2" type="pic"/>
          </p:nvPr>
        </p:nvSpPr>
        <p:spPr>
          <a:xfrm>
            <a:off x="91450" y="-185125"/>
            <a:ext cx="4114800" cy="4114800"/>
          </a:xfrm>
          <a:prstGeom prst="ellipse">
            <a:avLst/>
          </a:prstGeom>
          <a:noFill/>
          <a:ln>
            <a:noFill/>
          </a:ln>
        </p:spPr>
      </p:sp>
      <p:sp>
        <p:nvSpPr>
          <p:cNvPr id="50" name="Google Shape;50;p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51" name="Google Shape;51;p5"/>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p:cSld name="TITLE_1_1_1_2_2_1">
    <p:bg>
      <p:bgPr>
        <a:solidFill>
          <a:schemeClr val="dk1"/>
        </a:solidFill>
      </p:bgPr>
    </p:bg>
    <p:spTree>
      <p:nvGrpSpPr>
        <p:cNvPr id="385" name="Shape 385"/>
        <p:cNvGrpSpPr/>
        <p:nvPr/>
      </p:nvGrpSpPr>
      <p:grpSpPr>
        <a:xfrm>
          <a:off x="0" y="0"/>
          <a:ext cx="0" cy="0"/>
          <a:chOff x="0" y="0"/>
          <a:chExt cx="0" cy="0"/>
        </a:xfrm>
      </p:grpSpPr>
      <p:sp>
        <p:nvSpPr>
          <p:cNvPr id="386" name="Google Shape;386;p4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88" name="Google Shape;388;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4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390" name="Google Shape;390;p4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91" name="Google Shape;391;p4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392" name="Google Shape;392;p41"/>
          <p:cNvSpPr txBox="1"/>
          <p:nvPr/>
        </p:nvSpPr>
        <p:spPr>
          <a:xfrm rot="-5400000">
            <a:off x="-333150" y="3433625"/>
            <a:ext cx="1475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393" name="Google Shape;393;p41"/>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394" name="Google Shape;394;p41"/>
          <p:cNvGrpSpPr/>
          <p:nvPr/>
        </p:nvGrpSpPr>
        <p:grpSpPr>
          <a:xfrm>
            <a:off x="8200809" y="134761"/>
            <a:ext cx="654900" cy="645300"/>
            <a:chOff x="8200809" y="134761"/>
            <a:chExt cx="654900" cy="645300"/>
          </a:xfrm>
        </p:grpSpPr>
        <p:sp>
          <p:nvSpPr>
            <p:cNvPr id="395" name="Google Shape;395;p41"/>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396" name="Google Shape;396;p41"/>
            <p:cNvCxnSpPr>
              <a:endCxn id="395"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397" name="Google Shape;397;p4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398" name="Google Shape;398;p41"/>
          <p:cNvSpPr txBox="1"/>
          <p:nvPr>
            <p:ph type="ctrTitle"/>
          </p:nvPr>
        </p:nvSpPr>
        <p:spPr>
          <a:xfrm rot="-5400000">
            <a:off x="-861030" y="13783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extLst>
    <p:ext uri="{DCECCB84-F9BA-43D5-87BE-67443E8EF086}">
      <p15:sldGuideLst>
        <p15:guide id="1" orient="horz" pos="272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WH">
  <p:cSld name="TITLE_1_1_1_2_2_1_1">
    <p:bg>
      <p:bgPr>
        <a:solidFill>
          <a:schemeClr val="lt1"/>
        </a:solidFill>
      </p:bgPr>
    </p:bg>
    <p:spTree>
      <p:nvGrpSpPr>
        <p:cNvPr id="399" name="Shape 399"/>
        <p:cNvGrpSpPr/>
        <p:nvPr/>
      </p:nvGrpSpPr>
      <p:grpSpPr>
        <a:xfrm>
          <a:off x="0" y="0"/>
          <a:ext cx="0" cy="0"/>
          <a:chOff x="0" y="0"/>
          <a:chExt cx="0" cy="0"/>
        </a:xfrm>
      </p:grpSpPr>
      <p:sp>
        <p:nvSpPr>
          <p:cNvPr id="400" name="Google Shape;400;p42"/>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01" name="Google Shape;401;p4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02" name="Google Shape;402;p4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03" name="Google Shape;403;p4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04" name="Google Shape;404;p42"/>
          <p:cNvSpPr txBox="1"/>
          <p:nvPr/>
        </p:nvSpPr>
        <p:spPr>
          <a:xfrm rot="-5400000">
            <a:off x="-359694" y="3643000"/>
            <a:ext cx="1466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405" name="Google Shape;405;p42"/>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406" name="Google Shape;406;p42"/>
          <p:cNvGrpSpPr/>
          <p:nvPr/>
        </p:nvGrpSpPr>
        <p:grpSpPr>
          <a:xfrm>
            <a:off x="8200809" y="134761"/>
            <a:ext cx="654900" cy="645300"/>
            <a:chOff x="8200809" y="134761"/>
            <a:chExt cx="654900" cy="645300"/>
          </a:xfrm>
        </p:grpSpPr>
        <p:sp>
          <p:nvSpPr>
            <p:cNvPr id="407" name="Google Shape;407;p42"/>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08" name="Google Shape;408;p42"/>
            <p:cNvCxnSpPr>
              <a:endCxn id="407"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409" name="Google Shape;409;p4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p:cSld name="TITLE_1_1_1_2_2_1_1_1">
    <p:bg>
      <p:bgPr>
        <a:solidFill>
          <a:schemeClr val="lt2"/>
        </a:solidFill>
      </p:bgPr>
    </p:bg>
    <p:spTree>
      <p:nvGrpSpPr>
        <p:cNvPr id="410" name="Shape 410"/>
        <p:cNvGrpSpPr/>
        <p:nvPr/>
      </p:nvGrpSpPr>
      <p:grpSpPr>
        <a:xfrm>
          <a:off x="0" y="0"/>
          <a:ext cx="0" cy="0"/>
          <a:chOff x="0" y="0"/>
          <a:chExt cx="0" cy="0"/>
        </a:xfrm>
      </p:grpSpPr>
      <p:sp>
        <p:nvSpPr>
          <p:cNvPr id="411" name="Google Shape;411;p43"/>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12" name="Google Shape;412;p4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13" name="Google Shape;413;p4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14" name="Google Shape;414;p4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15" name="Google Shape;415;p43"/>
          <p:cNvSpPr txBox="1"/>
          <p:nvPr/>
        </p:nvSpPr>
        <p:spPr>
          <a:xfrm rot="-5400000">
            <a:off x="-359694" y="3643000"/>
            <a:ext cx="1466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DISCUSSIONS:</a:t>
            </a:r>
            <a:endParaRPr sz="2000">
              <a:solidFill>
                <a:schemeClr val="lt1"/>
              </a:solidFill>
              <a:latin typeface="Barlow Condensed SemiBold"/>
              <a:ea typeface="Barlow Condensed SemiBold"/>
              <a:cs typeface="Barlow Condensed SemiBold"/>
              <a:sym typeface="Barlow Condensed SemiBold"/>
            </a:endParaRPr>
          </a:p>
        </p:txBody>
      </p:sp>
      <p:sp>
        <p:nvSpPr>
          <p:cNvPr id="416" name="Google Shape;416;p43"/>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417" name="Google Shape;417;p43"/>
          <p:cNvGrpSpPr/>
          <p:nvPr/>
        </p:nvGrpSpPr>
        <p:grpSpPr>
          <a:xfrm>
            <a:off x="8200809" y="134761"/>
            <a:ext cx="654900" cy="645300"/>
            <a:chOff x="8200809" y="134761"/>
            <a:chExt cx="654900" cy="645300"/>
          </a:xfrm>
        </p:grpSpPr>
        <p:sp>
          <p:nvSpPr>
            <p:cNvPr id="418" name="Google Shape;418;p43"/>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19" name="Google Shape;419;p43"/>
            <p:cNvCxnSpPr>
              <a:endCxn id="418" idx="0"/>
            </p:cNvCxnSpPr>
            <p:nvPr/>
          </p:nvCxnSpPr>
          <p:spPr>
            <a:xfrm>
              <a:off x="8518809" y="136711"/>
              <a:ext cx="336600" cy="320400"/>
            </a:xfrm>
            <a:prstGeom prst="curvedConnector3">
              <a:avLst>
                <a:gd fmla="val 87691" name="adj1"/>
              </a:avLst>
            </a:prstGeom>
            <a:noFill/>
            <a:ln cap="flat" cmpd="sng" w="28575">
              <a:solidFill>
                <a:srgbClr val="374085"/>
              </a:solidFill>
              <a:prstDash val="solid"/>
              <a:round/>
              <a:headEnd len="med" w="med" type="none"/>
              <a:tailEnd len="med" w="med" type="oval"/>
            </a:ln>
          </p:spPr>
        </p:cxnSp>
      </p:grpSp>
      <p:sp>
        <p:nvSpPr>
          <p:cNvPr id="420" name="Google Shape;420;p4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p:cSld name="TITLE_1_1_1_2_1">
    <p:bg>
      <p:bgPr>
        <a:solidFill>
          <a:schemeClr val="dk1"/>
        </a:solidFill>
      </p:bgPr>
    </p:bg>
    <p:spTree>
      <p:nvGrpSpPr>
        <p:cNvPr id="421" name="Shape 421"/>
        <p:cNvGrpSpPr/>
        <p:nvPr/>
      </p:nvGrpSpPr>
      <p:grpSpPr>
        <a:xfrm>
          <a:off x="0" y="0"/>
          <a:ext cx="0" cy="0"/>
          <a:chOff x="0" y="0"/>
          <a:chExt cx="0" cy="0"/>
        </a:xfrm>
      </p:grpSpPr>
      <p:sp>
        <p:nvSpPr>
          <p:cNvPr id="422" name="Google Shape;422;p4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24" name="Google Shape;424;p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4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426" name="Google Shape;426;p4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27" name="Google Shape;427;p44"/>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8" name="Google Shape;428;p4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429" name="Google Shape;429;p44"/>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30" name="Google Shape;430;p44"/>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31" name="Google Shape;431;p44"/>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PARTNER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p:cSld name="TITLE_1_1_1_2_1_2">
    <p:bg>
      <p:bgPr>
        <a:solidFill>
          <a:schemeClr val="dk1"/>
        </a:solidFill>
      </p:bgPr>
    </p:bg>
    <p:spTree>
      <p:nvGrpSpPr>
        <p:cNvPr id="432" name="Shape 432"/>
        <p:cNvGrpSpPr/>
        <p:nvPr/>
      </p:nvGrpSpPr>
      <p:grpSpPr>
        <a:xfrm>
          <a:off x="0" y="0"/>
          <a:ext cx="0" cy="0"/>
          <a:chOff x="0" y="0"/>
          <a:chExt cx="0" cy="0"/>
        </a:xfrm>
      </p:grpSpPr>
      <p:sp>
        <p:nvSpPr>
          <p:cNvPr id="433" name="Google Shape;433;p4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35" name="Google Shape;435;p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4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437" name="Google Shape;437;p4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38" name="Google Shape;438;p45"/>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9" name="Google Shape;439;p4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440" name="Google Shape;440;p45"/>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41" name="Google Shape;441;p45"/>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42" name="Google Shape;442;p45"/>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WH">
  <p:cSld name="TITLE_1_1_1_2_1_2_2">
    <p:bg>
      <p:bgPr>
        <a:solidFill>
          <a:schemeClr val="lt1"/>
        </a:solidFill>
      </p:bgPr>
    </p:bg>
    <p:spTree>
      <p:nvGrpSpPr>
        <p:cNvPr id="443" name="Shape 443"/>
        <p:cNvGrpSpPr/>
        <p:nvPr/>
      </p:nvGrpSpPr>
      <p:grpSpPr>
        <a:xfrm>
          <a:off x="0" y="0"/>
          <a:ext cx="0" cy="0"/>
          <a:chOff x="0" y="0"/>
          <a:chExt cx="0" cy="0"/>
        </a:xfrm>
      </p:grpSpPr>
      <p:sp>
        <p:nvSpPr>
          <p:cNvPr id="444" name="Google Shape;444;p46"/>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45" name="Google Shape;445;p4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46" name="Google Shape;446;p4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47" name="Google Shape;447;p4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48" name="Google Shape;448;p4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pic>
        <p:nvPicPr>
          <p:cNvPr id="449" name="Google Shape;449;p4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50" name="Google Shape;450;p4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SzPts val="20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51" name="Google Shape;451;p46"/>
          <p:cNvSpPr txBox="1"/>
          <p:nvPr/>
        </p:nvSpPr>
        <p:spPr>
          <a:xfrm rot="-5400000">
            <a:off x="-843894" y="3154900"/>
            <a:ext cx="2434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p:cSld name="TITLE_1_1_1_2_1_2_1">
    <p:bg>
      <p:bgPr>
        <a:solidFill>
          <a:schemeClr val="dk1"/>
        </a:solidFill>
      </p:bgPr>
    </p:bg>
    <p:spTree>
      <p:nvGrpSpPr>
        <p:cNvPr id="452" name="Shape 452"/>
        <p:cNvGrpSpPr/>
        <p:nvPr/>
      </p:nvGrpSpPr>
      <p:grpSpPr>
        <a:xfrm>
          <a:off x="0" y="0"/>
          <a:ext cx="0" cy="0"/>
          <a:chOff x="0" y="0"/>
          <a:chExt cx="0" cy="0"/>
        </a:xfrm>
      </p:grpSpPr>
      <p:sp>
        <p:nvSpPr>
          <p:cNvPr id="453" name="Google Shape;453;p4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55" name="Google Shape;455;p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4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457" name="Google Shape;457;p4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58" name="Google Shape;458;p4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459" name="Google Shape;459;p47"/>
          <p:cNvSpPr txBox="1"/>
          <p:nvPr/>
        </p:nvSpPr>
        <p:spPr>
          <a:xfrm rot="-5400000">
            <a:off x="-508900" y="3458200"/>
            <a:ext cx="1814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grpSp>
        <p:nvGrpSpPr>
          <p:cNvPr id="460" name="Google Shape;460;p47"/>
          <p:cNvGrpSpPr/>
          <p:nvPr/>
        </p:nvGrpSpPr>
        <p:grpSpPr>
          <a:xfrm>
            <a:off x="8201321" y="134561"/>
            <a:ext cx="654900" cy="645300"/>
            <a:chOff x="9160534" y="57586"/>
            <a:chExt cx="654900" cy="645300"/>
          </a:xfrm>
        </p:grpSpPr>
        <p:sp>
          <p:nvSpPr>
            <p:cNvPr id="461" name="Google Shape;461;p47"/>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62" name="Google Shape;462;p47"/>
            <p:cNvCxnSpPr>
              <a:endCxn id="461"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463" name="Google Shape;463;p47"/>
          <p:cNvSpPr txBox="1"/>
          <p:nvPr>
            <p:ph type="ctrTitle"/>
          </p:nvPr>
        </p:nvSpPr>
        <p:spPr>
          <a:xfrm rot="-5400000">
            <a:off x="-861030" y="12259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464" name="Google Shape;464;p4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314">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p:cSld name="TITLE_1_1_1_2_1_2_1_1">
    <p:bg>
      <p:bgPr>
        <a:solidFill>
          <a:schemeClr val="lt1"/>
        </a:solidFill>
      </p:bgPr>
    </p:bg>
    <p:spTree>
      <p:nvGrpSpPr>
        <p:cNvPr id="465" name="Shape 465"/>
        <p:cNvGrpSpPr/>
        <p:nvPr/>
      </p:nvGrpSpPr>
      <p:grpSpPr>
        <a:xfrm>
          <a:off x="0" y="0"/>
          <a:ext cx="0" cy="0"/>
          <a:chOff x="0" y="0"/>
          <a:chExt cx="0" cy="0"/>
        </a:xfrm>
      </p:grpSpPr>
      <p:sp>
        <p:nvSpPr>
          <p:cNvPr id="466" name="Google Shape;466;p48"/>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67" name="Google Shape;467;p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68" name="Google Shape;468;p4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69" name="Google Shape;469;p4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70" name="Google Shape;470;p48"/>
          <p:cNvSpPr txBox="1"/>
          <p:nvPr/>
        </p:nvSpPr>
        <p:spPr>
          <a:xfrm rot="-5400000">
            <a:off x="-640944" y="3367025"/>
            <a:ext cx="2028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grpSp>
        <p:nvGrpSpPr>
          <p:cNvPr id="471" name="Google Shape;471;p48"/>
          <p:cNvGrpSpPr/>
          <p:nvPr/>
        </p:nvGrpSpPr>
        <p:grpSpPr>
          <a:xfrm>
            <a:off x="8201321" y="134561"/>
            <a:ext cx="654900" cy="645300"/>
            <a:chOff x="9160534" y="57586"/>
            <a:chExt cx="654900" cy="645300"/>
          </a:xfrm>
        </p:grpSpPr>
        <p:sp>
          <p:nvSpPr>
            <p:cNvPr id="472" name="Google Shape;472;p48"/>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73" name="Google Shape;473;p48"/>
            <p:cNvCxnSpPr>
              <a:endCxn id="472"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474" name="Google Shape;474;p4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p:cSld name="TITLE_1_1_1_2_1_2_1_1_1">
    <p:bg>
      <p:bgPr>
        <a:solidFill>
          <a:schemeClr val="lt2"/>
        </a:solidFill>
      </p:bgPr>
    </p:bg>
    <p:spTree>
      <p:nvGrpSpPr>
        <p:cNvPr id="475" name="Shape 475"/>
        <p:cNvGrpSpPr/>
        <p:nvPr/>
      </p:nvGrpSpPr>
      <p:grpSpPr>
        <a:xfrm>
          <a:off x="0" y="0"/>
          <a:ext cx="0" cy="0"/>
          <a:chOff x="0" y="0"/>
          <a:chExt cx="0" cy="0"/>
        </a:xfrm>
      </p:grpSpPr>
      <p:sp>
        <p:nvSpPr>
          <p:cNvPr id="476" name="Google Shape;476;p49"/>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77" name="Google Shape;477;p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78" name="Google Shape;478;p4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79" name="Google Shape;479;p4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80" name="Google Shape;480;p49"/>
          <p:cNvSpPr txBox="1"/>
          <p:nvPr/>
        </p:nvSpPr>
        <p:spPr>
          <a:xfrm rot="-5400000">
            <a:off x="-640944" y="3367025"/>
            <a:ext cx="2028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CASE STUDIES:</a:t>
            </a:r>
            <a:endParaRPr sz="2000">
              <a:solidFill>
                <a:schemeClr val="lt1"/>
              </a:solidFill>
              <a:latin typeface="Barlow Condensed SemiBold"/>
              <a:ea typeface="Barlow Condensed SemiBold"/>
              <a:cs typeface="Barlow Condensed SemiBold"/>
              <a:sym typeface="Barlow Condensed SemiBold"/>
            </a:endParaRPr>
          </a:p>
        </p:txBody>
      </p:sp>
      <p:grpSp>
        <p:nvGrpSpPr>
          <p:cNvPr id="481" name="Google Shape;481;p49"/>
          <p:cNvGrpSpPr/>
          <p:nvPr/>
        </p:nvGrpSpPr>
        <p:grpSpPr>
          <a:xfrm>
            <a:off x="8201321" y="134561"/>
            <a:ext cx="654900" cy="645300"/>
            <a:chOff x="9160534" y="57586"/>
            <a:chExt cx="654900" cy="645300"/>
          </a:xfrm>
        </p:grpSpPr>
        <p:sp>
          <p:nvSpPr>
            <p:cNvPr id="482" name="Google Shape;482;p49"/>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83" name="Google Shape;483;p49"/>
            <p:cNvCxnSpPr>
              <a:endCxn id="482" idx="0"/>
            </p:cNvCxnSpPr>
            <p:nvPr/>
          </p:nvCxnSpPr>
          <p:spPr>
            <a:xfrm>
              <a:off x="9478534" y="59536"/>
              <a:ext cx="336600" cy="320400"/>
            </a:xfrm>
            <a:prstGeom prst="curvedConnector3">
              <a:avLst>
                <a:gd fmla="val 89217" name="adj1"/>
              </a:avLst>
            </a:prstGeom>
            <a:noFill/>
            <a:ln cap="flat" cmpd="sng" w="28575">
              <a:solidFill>
                <a:schemeClr val="accent6"/>
              </a:solidFill>
              <a:prstDash val="solid"/>
              <a:round/>
              <a:headEnd len="med" w="med" type="none"/>
              <a:tailEnd len="med" w="med" type="oval"/>
            </a:ln>
          </p:spPr>
        </p:cxnSp>
      </p:grpSp>
      <p:sp>
        <p:nvSpPr>
          <p:cNvPr id="484" name="Google Shape;484;p4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Coding Challenge ">
  <p:cSld name="TITLE_1_1_1_2_1_2_1_1_1_1">
    <p:bg>
      <p:bgPr>
        <a:solidFill>
          <a:schemeClr val="lt2"/>
        </a:solidFill>
      </p:bgPr>
    </p:bg>
    <p:spTree>
      <p:nvGrpSpPr>
        <p:cNvPr id="485" name="Shape 485"/>
        <p:cNvGrpSpPr/>
        <p:nvPr/>
      </p:nvGrpSpPr>
      <p:grpSpPr>
        <a:xfrm>
          <a:off x="0" y="0"/>
          <a:ext cx="0" cy="0"/>
          <a:chOff x="0" y="0"/>
          <a:chExt cx="0" cy="0"/>
        </a:xfrm>
      </p:grpSpPr>
      <p:sp>
        <p:nvSpPr>
          <p:cNvPr id="486" name="Google Shape;486;p5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87" name="Google Shape;487;p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88" name="Google Shape;488;p5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89" name="Google Shape;489;p5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90" name="Google Shape;490;p50"/>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CODING CHALLENGE:</a:t>
            </a:r>
            <a:endParaRPr sz="2000">
              <a:solidFill>
                <a:schemeClr val="lt1"/>
              </a:solidFill>
              <a:latin typeface="Barlow Condensed SemiBold"/>
              <a:ea typeface="Barlow Condensed SemiBold"/>
              <a:cs typeface="Barlow Condensed SemiBold"/>
              <a:sym typeface="Barlow Condensed SemiBold"/>
            </a:endParaRPr>
          </a:p>
        </p:txBody>
      </p:sp>
      <p:grpSp>
        <p:nvGrpSpPr>
          <p:cNvPr id="491" name="Google Shape;491;p50"/>
          <p:cNvGrpSpPr/>
          <p:nvPr/>
        </p:nvGrpSpPr>
        <p:grpSpPr>
          <a:xfrm>
            <a:off x="8201321" y="134561"/>
            <a:ext cx="654900" cy="645300"/>
            <a:chOff x="9160534" y="57586"/>
            <a:chExt cx="654900" cy="645300"/>
          </a:xfrm>
        </p:grpSpPr>
        <p:sp>
          <p:nvSpPr>
            <p:cNvPr id="492" name="Google Shape;492;p50"/>
            <p:cNvSpPr/>
            <p:nvPr/>
          </p:nvSpPr>
          <p:spPr>
            <a:xfrm flipH="1" rot="5403199">
              <a:off x="9165633" y="53086"/>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93" name="Google Shape;493;p50"/>
            <p:cNvCxnSpPr>
              <a:endCxn id="492" idx="0"/>
            </p:cNvCxnSpPr>
            <p:nvPr/>
          </p:nvCxnSpPr>
          <p:spPr>
            <a:xfrm>
              <a:off x="9478534" y="59536"/>
              <a:ext cx="336600" cy="320400"/>
            </a:xfrm>
            <a:prstGeom prst="curvedConnector3">
              <a:avLst>
                <a:gd fmla="val 89217" name="adj1"/>
              </a:avLst>
            </a:prstGeom>
            <a:noFill/>
            <a:ln cap="flat" cmpd="sng" w="28575">
              <a:solidFill>
                <a:schemeClr val="dk2"/>
              </a:solidFill>
              <a:prstDash val="solid"/>
              <a:round/>
              <a:headEnd len="med" w="med" type="none"/>
              <a:tailEnd len="med" w="med" type="oval"/>
            </a:ln>
          </p:spPr>
        </p:cxnSp>
      </p:grpSp>
      <p:sp>
        <p:nvSpPr>
          <p:cNvPr id="494" name="Google Shape;494;p5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Yellow">
  <p:cSld name="TITLE_1_1_1_1_1">
    <p:bg>
      <p:bgPr>
        <a:solidFill>
          <a:schemeClr val="dk1"/>
        </a:solidFill>
      </p:bgPr>
    </p:bg>
    <p:spTree>
      <p:nvGrpSpPr>
        <p:cNvPr id="52" name="Shape 52"/>
        <p:cNvGrpSpPr/>
        <p:nvPr/>
      </p:nvGrpSpPr>
      <p:grpSpPr>
        <a:xfrm>
          <a:off x="0" y="0"/>
          <a:ext cx="0" cy="0"/>
          <a:chOff x="0" y="0"/>
          <a:chExt cx="0" cy="0"/>
        </a:xfrm>
      </p:grpSpPr>
      <p:sp>
        <p:nvSpPr>
          <p:cNvPr id="53" name="Google Shape;53;p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5" name="Google Shape;55;p6"/>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56" name="Google Shape;56;p6"/>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7" name="Google Shape;57;p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6"/>
          <p:cNvSpPr/>
          <p:nvPr>
            <p:ph idx="2" type="pic"/>
          </p:nvPr>
        </p:nvSpPr>
        <p:spPr>
          <a:xfrm>
            <a:off x="91450" y="-185125"/>
            <a:ext cx="4114800" cy="4114800"/>
          </a:xfrm>
          <a:prstGeom prst="ellipse">
            <a:avLst/>
          </a:prstGeom>
          <a:noFill/>
          <a:ln>
            <a:noFill/>
          </a:ln>
        </p:spPr>
      </p:sp>
      <p:sp>
        <p:nvSpPr>
          <p:cNvPr id="59" name="Google Shape;59;p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60" name="Google Shape;60;p6"/>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Coding Challenge ">
  <p:cSld name="TITLE_1_1_1_2_1_2_1_1_1_1_1">
    <p:bg>
      <p:bgPr>
        <a:solidFill>
          <a:schemeClr val="lt2"/>
        </a:solidFill>
      </p:bgPr>
    </p:bg>
    <p:spTree>
      <p:nvGrpSpPr>
        <p:cNvPr id="495" name="Shape 495"/>
        <p:cNvGrpSpPr/>
        <p:nvPr/>
      </p:nvGrpSpPr>
      <p:grpSpPr>
        <a:xfrm>
          <a:off x="0" y="0"/>
          <a:ext cx="0" cy="0"/>
          <a:chOff x="0" y="0"/>
          <a:chExt cx="0" cy="0"/>
        </a:xfrm>
      </p:grpSpPr>
      <p:sp>
        <p:nvSpPr>
          <p:cNvPr id="496" name="Google Shape;496;p5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97" name="Google Shape;497;p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98" name="Google Shape;498;p5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99" name="Google Shape;499;p5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00" name="Google Shape;500;p51"/>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CODING CHALLENGE:</a:t>
            </a:r>
            <a:endParaRPr sz="2000">
              <a:solidFill>
                <a:schemeClr val="lt1"/>
              </a:solidFill>
              <a:latin typeface="Barlow Condensed SemiBold"/>
              <a:ea typeface="Barlow Condensed SemiBold"/>
              <a:cs typeface="Barlow Condensed SemiBold"/>
              <a:sym typeface="Barlow Condensed SemiBold"/>
            </a:endParaRPr>
          </a:p>
        </p:txBody>
      </p:sp>
      <p:grpSp>
        <p:nvGrpSpPr>
          <p:cNvPr id="501" name="Google Shape;501;p51"/>
          <p:cNvGrpSpPr/>
          <p:nvPr/>
        </p:nvGrpSpPr>
        <p:grpSpPr>
          <a:xfrm>
            <a:off x="8201321" y="134561"/>
            <a:ext cx="654900" cy="645300"/>
            <a:chOff x="9160534" y="57586"/>
            <a:chExt cx="654900" cy="645300"/>
          </a:xfrm>
        </p:grpSpPr>
        <p:sp>
          <p:nvSpPr>
            <p:cNvPr id="502" name="Google Shape;502;p51"/>
            <p:cNvSpPr/>
            <p:nvPr/>
          </p:nvSpPr>
          <p:spPr>
            <a:xfrm flipH="1" rot="5403199">
              <a:off x="9165633" y="53086"/>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03" name="Google Shape;503;p51"/>
            <p:cNvCxnSpPr>
              <a:endCxn id="502" idx="0"/>
            </p:cNvCxnSpPr>
            <p:nvPr/>
          </p:nvCxnSpPr>
          <p:spPr>
            <a:xfrm>
              <a:off x="9478534" y="59536"/>
              <a:ext cx="336600" cy="320400"/>
            </a:xfrm>
            <a:prstGeom prst="curvedConnector3">
              <a:avLst>
                <a:gd fmla="val 89217" name="adj1"/>
              </a:avLst>
            </a:prstGeom>
            <a:noFill/>
            <a:ln cap="flat" cmpd="sng" w="28575">
              <a:solidFill>
                <a:schemeClr val="accent3"/>
              </a:solidFill>
              <a:prstDash val="solid"/>
              <a:round/>
              <a:headEnd len="med" w="med" type="none"/>
              <a:tailEnd len="med" w="med" type="oval"/>
            </a:ln>
          </p:spPr>
        </p:cxnSp>
      </p:grpSp>
      <p:sp>
        <p:nvSpPr>
          <p:cNvPr id="504" name="Google Shape;504;p5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s">
  <p:cSld name="TITLE_1_1_1_2_1_2_1_1_1_1_1_1">
    <p:bg>
      <p:bgPr>
        <a:solidFill>
          <a:schemeClr val="lt2"/>
        </a:solidFill>
      </p:bgPr>
    </p:bg>
    <p:spTree>
      <p:nvGrpSpPr>
        <p:cNvPr id="505" name="Shape 505"/>
        <p:cNvGrpSpPr/>
        <p:nvPr/>
      </p:nvGrpSpPr>
      <p:grpSpPr>
        <a:xfrm>
          <a:off x="0" y="0"/>
          <a:ext cx="0" cy="0"/>
          <a:chOff x="0" y="0"/>
          <a:chExt cx="0" cy="0"/>
        </a:xfrm>
      </p:grpSpPr>
      <p:sp>
        <p:nvSpPr>
          <p:cNvPr id="506" name="Google Shape;506;p52"/>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07" name="Google Shape;507;p5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08" name="Google Shape;508;p5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09" name="Google Shape;509;p5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10" name="Google Shape;510;p52"/>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BAR GRAPH:</a:t>
            </a:r>
            <a:endParaRPr sz="2000">
              <a:solidFill>
                <a:schemeClr val="lt1"/>
              </a:solidFill>
              <a:latin typeface="Barlow Condensed SemiBold"/>
              <a:ea typeface="Barlow Condensed SemiBold"/>
              <a:cs typeface="Barlow Condensed SemiBold"/>
              <a:sym typeface="Barlow Condensed SemiBold"/>
            </a:endParaRPr>
          </a:p>
        </p:txBody>
      </p:sp>
      <p:grpSp>
        <p:nvGrpSpPr>
          <p:cNvPr id="511" name="Google Shape;511;p52"/>
          <p:cNvGrpSpPr/>
          <p:nvPr/>
        </p:nvGrpSpPr>
        <p:grpSpPr>
          <a:xfrm>
            <a:off x="8201321" y="134561"/>
            <a:ext cx="654900" cy="645300"/>
            <a:chOff x="9160534" y="57586"/>
            <a:chExt cx="654900" cy="645300"/>
          </a:xfrm>
        </p:grpSpPr>
        <p:sp>
          <p:nvSpPr>
            <p:cNvPr id="512" name="Google Shape;512;p52"/>
            <p:cNvSpPr/>
            <p:nvPr/>
          </p:nvSpPr>
          <p:spPr>
            <a:xfrm flipH="1" rot="5403199">
              <a:off x="9165633" y="53086"/>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13" name="Google Shape;513;p52"/>
            <p:cNvCxnSpPr>
              <a:endCxn id="512" idx="0"/>
            </p:cNvCxnSpPr>
            <p:nvPr/>
          </p:nvCxnSpPr>
          <p:spPr>
            <a:xfrm>
              <a:off x="9478534" y="59536"/>
              <a:ext cx="336600" cy="320400"/>
            </a:xfrm>
            <a:prstGeom prst="curvedConnector3">
              <a:avLst>
                <a:gd fmla="val 89217" name="adj1"/>
              </a:avLst>
            </a:prstGeom>
            <a:noFill/>
            <a:ln cap="flat" cmpd="sng" w="28575">
              <a:solidFill>
                <a:srgbClr val="374085"/>
              </a:solidFill>
              <a:prstDash val="solid"/>
              <a:round/>
              <a:headEnd len="med" w="med" type="none"/>
              <a:tailEnd len="med" w="med" type="oval"/>
            </a:ln>
          </p:spPr>
        </p:cxnSp>
      </p:grpSp>
      <p:sp>
        <p:nvSpPr>
          <p:cNvPr id="514" name="Google Shape;514;p5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s">
  <p:cSld name="TITLE_1_1_1_2_1_2_1_1_1_1_1_1_2">
    <p:bg>
      <p:bgPr>
        <a:solidFill>
          <a:schemeClr val="lt2"/>
        </a:solidFill>
      </p:bgPr>
    </p:bg>
    <p:spTree>
      <p:nvGrpSpPr>
        <p:cNvPr id="515" name="Shape 515"/>
        <p:cNvGrpSpPr/>
        <p:nvPr/>
      </p:nvGrpSpPr>
      <p:grpSpPr>
        <a:xfrm>
          <a:off x="0" y="0"/>
          <a:ext cx="0" cy="0"/>
          <a:chOff x="0" y="0"/>
          <a:chExt cx="0" cy="0"/>
        </a:xfrm>
      </p:grpSpPr>
      <p:sp>
        <p:nvSpPr>
          <p:cNvPr id="516" name="Google Shape;516;p5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17" name="Google Shape;517;p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18" name="Google Shape;518;p5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19" name="Google Shape;519;p5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20" name="Google Shape;520;p53"/>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LAB:</a:t>
            </a:r>
            <a:endParaRPr sz="2000">
              <a:solidFill>
                <a:schemeClr val="lt1"/>
              </a:solidFill>
              <a:latin typeface="Barlow Condensed SemiBold"/>
              <a:ea typeface="Barlow Condensed SemiBold"/>
              <a:cs typeface="Barlow Condensed SemiBold"/>
              <a:sym typeface="Barlow Condensed SemiBold"/>
            </a:endParaRPr>
          </a:p>
        </p:txBody>
      </p:sp>
      <p:grpSp>
        <p:nvGrpSpPr>
          <p:cNvPr id="521" name="Google Shape;521;p53"/>
          <p:cNvGrpSpPr/>
          <p:nvPr/>
        </p:nvGrpSpPr>
        <p:grpSpPr>
          <a:xfrm>
            <a:off x="8201321" y="134561"/>
            <a:ext cx="654900" cy="645300"/>
            <a:chOff x="9160534" y="57586"/>
            <a:chExt cx="654900" cy="645300"/>
          </a:xfrm>
        </p:grpSpPr>
        <p:sp>
          <p:nvSpPr>
            <p:cNvPr id="522" name="Google Shape;522;p53"/>
            <p:cNvSpPr/>
            <p:nvPr/>
          </p:nvSpPr>
          <p:spPr>
            <a:xfrm flipH="1" rot="5403199">
              <a:off x="9165633" y="53086"/>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23" name="Google Shape;523;p53"/>
            <p:cNvCxnSpPr>
              <a:endCxn id="522" idx="0"/>
            </p:cNvCxnSpPr>
            <p:nvPr/>
          </p:nvCxnSpPr>
          <p:spPr>
            <a:xfrm>
              <a:off x="9478534" y="59536"/>
              <a:ext cx="336600" cy="320400"/>
            </a:xfrm>
            <a:prstGeom prst="curvedConnector3">
              <a:avLst>
                <a:gd fmla="val 89217" name="adj1"/>
              </a:avLst>
            </a:prstGeom>
            <a:noFill/>
            <a:ln cap="flat" cmpd="sng" w="28575">
              <a:solidFill>
                <a:schemeClr val="accent2"/>
              </a:solidFill>
              <a:prstDash val="solid"/>
              <a:round/>
              <a:headEnd len="med" w="med" type="none"/>
              <a:tailEnd len="med" w="med" type="oval"/>
            </a:ln>
          </p:spPr>
        </p:cxnSp>
      </p:grpSp>
      <p:sp>
        <p:nvSpPr>
          <p:cNvPr id="524" name="Google Shape;524;p5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ching/Memory">
  <p:cSld name="TITLE_1_1_1_2_1_2_1_1_1_1_1_1_2_1">
    <p:bg>
      <p:bgPr>
        <a:solidFill>
          <a:schemeClr val="lt2"/>
        </a:solidFill>
      </p:bgPr>
    </p:bg>
    <p:spTree>
      <p:nvGrpSpPr>
        <p:cNvPr id="525" name="Shape 525"/>
        <p:cNvGrpSpPr/>
        <p:nvPr/>
      </p:nvGrpSpPr>
      <p:grpSpPr>
        <a:xfrm>
          <a:off x="0" y="0"/>
          <a:ext cx="0" cy="0"/>
          <a:chOff x="0" y="0"/>
          <a:chExt cx="0" cy="0"/>
        </a:xfrm>
      </p:grpSpPr>
      <p:sp>
        <p:nvSpPr>
          <p:cNvPr id="526" name="Google Shape;526;p54"/>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27" name="Google Shape;527;p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28" name="Google Shape;528;p5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29" name="Google Shape;529;p5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30" name="Google Shape;530;p54"/>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MATCHING-MEMORY:</a:t>
            </a:r>
            <a:endParaRPr sz="2000">
              <a:solidFill>
                <a:schemeClr val="lt1"/>
              </a:solidFill>
              <a:latin typeface="Barlow Condensed SemiBold"/>
              <a:ea typeface="Barlow Condensed SemiBold"/>
              <a:cs typeface="Barlow Condensed SemiBold"/>
              <a:sym typeface="Barlow Condensed SemiBold"/>
            </a:endParaRPr>
          </a:p>
        </p:txBody>
      </p:sp>
      <p:grpSp>
        <p:nvGrpSpPr>
          <p:cNvPr id="531" name="Google Shape;531;p54"/>
          <p:cNvGrpSpPr/>
          <p:nvPr/>
        </p:nvGrpSpPr>
        <p:grpSpPr>
          <a:xfrm>
            <a:off x="8201321" y="134561"/>
            <a:ext cx="654900" cy="645300"/>
            <a:chOff x="9160534" y="57586"/>
            <a:chExt cx="654900" cy="645300"/>
          </a:xfrm>
        </p:grpSpPr>
        <p:sp>
          <p:nvSpPr>
            <p:cNvPr id="532" name="Google Shape;532;p54"/>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33" name="Google Shape;533;p54"/>
            <p:cNvCxnSpPr>
              <a:endCxn id="532" idx="0"/>
            </p:cNvCxnSpPr>
            <p:nvPr/>
          </p:nvCxnSpPr>
          <p:spPr>
            <a:xfrm>
              <a:off x="9478534" y="59536"/>
              <a:ext cx="336600" cy="320400"/>
            </a:xfrm>
            <a:prstGeom prst="curvedConnector3">
              <a:avLst>
                <a:gd fmla="val 89217" name="adj1"/>
              </a:avLst>
            </a:prstGeom>
            <a:noFill/>
            <a:ln cap="flat" cmpd="sng" w="28575">
              <a:solidFill>
                <a:schemeClr val="accent6"/>
              </a:solidFill>
              <a:prstDash val="solid"/>
              <a:round/>
              <a:headEnd len="med" w="med" type="none"/>
              <a:tailEnd len="med" w="med" type="oval"/>
            </a:ln>
          </p:spPr>
        </p:cxnSp>
      </p:grpSp>
      <p:sp>
        <p:nvSpPr>
          <p:cNvPr id="534" name="Google Shape;534;p5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Practice">
  <p:cSld name="TITLE_1_1_1_2_1_2_1_1_1_1_1_1_1">
    <p:bg>
      <p:bgPr>
        <a:solidFill>
          <a:schemeClr val="lt2"/>
        </a:solidFill>
      </p:bgPr>
    </p:bg>
    <p:spTree>
      <p:nvGrpSpPr>
        <p:cNvPr id="535" name="Shape 535"/>
        <p:cNvGrpSpPr/>
        <p:nvPr/>
      </p:nvGrpSpPr>
      <p:grpSpPr>
        <a:xfrm>
          <a:off x="0" y="0"/>
          <a:ext cx="0" cy="0"/>
          <a:chOff x="0" y="0"/>
          <a:chExt cx="0" cy="0"/>
        </a:xfrm>
      </p:grpSpPr>
      <p:sp>
        <p:nvSpPr>
          <p:cNvPr id="536" name="Google Shape;536;p55"/>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solidFill>
                <a:schemeClr val="accent4"/>
              </a:solidFill>
              <a:latin typeface="Proxima Nova"/>
              <a:ea typeface="Proxima Nova"/>
              <a:cs typeface="Proxima Nova"/>
              <a:sym typeface="Proxima Nova"/>
            </a:endParaRPr>
          </a:p>
        </p:txBody>
      </p:sp>
      <p:sp>
        <p:nvSpPr>
          <p:cNvPr id="537" name="Google Shape;537;p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38" name="Google Shape;538;p5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39" name="Google Shape;539;p5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40" name="Google Shape;540;p55"/>
          <p:cNvSpPr txBox="1"/>
          <p:nvPr/>
        </p:nvSpPr>
        <p:spPr>
          <a:xfrm rot="-5400000">
            <a:off x="-125700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PRACTICE:</a:t>
            </a:r>
            <a:endParaRPr sz="2000">
              <a:solidFill>
                <a:schemeClr val="dk1"/>
              </a:solidFill>
              <a:latin typeface="Barlow Condensed SemiBold"/>
              <a:ea typeface="Barlow Condensed SemiBold"/>
              <a:cs typeface="Barlow Condensed SemiBold"/>
              <a:sym typeface="Barlow Condensed SemiBold"/>
            </a:endParaRPr>
          </a:p>
        </p:txBody>
      </p:sp>
      <p:grpSp>
        <p:nvGrpSpPr>
          <p:cNvPr id="541" name="Google Shape;541;p55"/>
          <p:cNvGrpSpPr/>
          <p:nvPr/>
        </p:nvGrpSpPr>
        <p:grpSpPr>
          <a:xfrm>
            <a:off x="8201321" y="134561"/>
            <a:ext cx="654900" cy="645300"/>
            <a:chOff x="9160534" y="57586"/>
            <a:chExt cx="654900" cy="645300"/>
          </a:xfrm>
        </p:grpSpPr>
        <p:sp>
          <p:nvSpPr>
            <p:cNvPr id="542" name="Google Shape;542;p55"/>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43" name="Google Shape;543;p55"/>
            <p:cNvCxnSpPr>
              <a:endCxn id="542" idx="0"/>
            </p:cNvCxnSpPr>
            <p:nvPr/>
          </p:nvCxnSpPr>
          <p:spPr>
            <a:xfrm>
              <a:off x="9478534" y="59536"/>
              <a:ext cx="336600" cy="320400"/>
            </a:xfrm>
            <a:prstGeom prst="curvedConnector3">
              <a:avLst>
                <a:gd fmla="val 89217" name="adj1"/>
              </a:avLst>
            </a:prstGeom>
            <a:noFill/>
            <a:ln cap="flat" cmpd="sng" w="28575">
              <a:solidFill>
                <a:schemeClr val="accent4"/>
              </a:solidFill>
              <a:prstDash val="solid"/>
              <a:round/>
              <a:headEnd len="med" w="med" type="none"/>
              <a:tailEnd len="med" w="med" type="oval"/>
            </a:ln>
          </p:spPr>
        </p:cxnSp>
      </p:grpSp>
      <p:sp>
        <p:nvSpPr>
          <p:cNvPr id="544" name="Google Shape;544;p5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p:cSld name="TITLE_1_1_1_2_1_1">
    <p:bg>
      <p:bgPr>
        <a:solidFill>
          <a:schemeClr val="dk1"/>
        </a:solidFill>
      </p:bgPr>
    </p:bg>
    <p:spTree>
      <p:nvGrpSpPr>
        <p:cNvPr id="545" name="Shape 545"/>
        <p:cNvGrpSpPr/>
        <p:nvPr/>
      </p:nvGrpSpPr>
      <p:grpSpPr>
        <a:xfrm>
          <a:off x="0" y="0"/>
          <a:ext cx="0" cy="0"/>
          <a:chOff x="0" y="0"/>
          <a:chExt cx="0" cy="0"/>
        </a:xfrm>
      </p:grpSpPr>
      <p:sp>
        <p:nvSpPr>
          <p:cNvPr id="546" name="Google Shape;546;p5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48" name="Google Shape;548;p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49" name="Google Shape;549;p5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550" name="Google Shape;550;p5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51" name="Google Shape;551;p5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52" name="Google Shape;552;p5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553" name="Google Shape;553;p5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554" name="Google Shape;554;p5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555" name="Google Shape;555;p56"/>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GROUP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1">
  <p:cSld name="TITLE_1_1_1_2_1_1_2">
    <p:bg>
      <p:bgPr>
        <a:solidFill>
          <a:schemeClr val="dk1"/>
        </a:solidFill>
      </p:bgPr>
    </p:bg>
    <p:spTree>
      <p:nvGrpSpPr>
        <p:cNvPr id="556" name="Shape 556"/>
        <p:cNvGrpSpPr/>
        <p:nvPr/>
      </p:nvGrpSpPr>
      <p:grpSpPr>
        <a:xfrm>
          <a:off x="0" y="0"/>
          <a:ext cx="0" cy="0"/>
          <a:chOff x="0" y="0"/>
          <a:chExt cx="0" cy="0"/>
        </a:xfrm>
      </p:grpSpPr>
      <p:sp>
        <p:nvSpPr>
          <p:cNvPr id="557" name="Google Shape;557;p5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59" name="Google Shape;559;p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60" name="Google Shape;560;p5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561" name="Google Shape;561;p5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62" name="Google Shape;562;p57"/>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3" name="Google Shape;563;p5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564" name="Google Shape;564;p57"/>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565" name="Google Shape;565;p57"/>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566" name="Google Shape;566;p57"/>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GROUP EXERCISE:</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p:cSld name="TITLE_1_1_1_2_1_1_2_1">
    <p:bg>
      <p:bgPr>
        <a:solidFill>
          <a:schemeClr val="dk1"/>
        </a:solidFill>
      </p:bgPr>
    </p:bg>
    <p:spTree>
      <p:nvGrpSpPr>
        <p:cNvPr id="567" name="Shape 567"/>
        <p:cNvGrpSpPr/>
        <p:nvPr/>
      </p:nvGrpSpPr>
      <p:grpSpPr>
        <a:xfrm>
          <a:off x="0" y="0"/>
          <a:ext cx="0" cy="0"/>
          <a:chOff x="0" y="0"/>
          <a:chExt cx="0" cy="0"/>
        </a:xfrm>
      </p:grpSpPr>
      <p:sp>
        <p:nvSpPr>
          <p:cNvPr id="568" name="Google Shape;568;p5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70" name="Google Shape;570;p5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71" name="Google Shape;571;p5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572" name="Google Shape;572;p5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73" name="Google Shape;573;p5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574" name="Google Shape;574;p58"/>
          <p:cNvSpPr txBox="1"/>
          <p:nvPr/>
        </p:nvSpPr>
        <p:spPr>
          <a:xfrm rot="-5400000">
            <a:off x="-382350" y="3384425"/>
            <a:ext cx="1573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GROUP EXERCISE:</a:t>
            </a:r>
            <a:endParaRPr sz="2000">
              <a:solidFill>
                <a:schemeClr val="lt1"/>
              </a:solidFill>
              <a:latin typeface="Barlow Condensed SemiBold"/>
              <a:ea typeface="Barlow Condensed SemiBold"/>
              <a:cs typeface="Barlow Condensed SemiBold"/>
              <a:sym typeface="Barlow Condensed SemiBold"/>
            </a:endParaRPr>
          </a:p>
        </p:txBody>
      </p:sp>
      <p:sp>
        <p:nvSpPr>
          <p:cNvPr id="575" name="Google Shape;575;p58"/>
          <p:cNvSpPr txBox="1"/>
          <p:nvPr>
            <p:ph type="ctrTitle"/>
          </p:nvPr>
        </p:nvSpPr>
        <p:spPr>
          <a:xfrm rot="-5400000">
            <a:off x="-861030" y="127010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grpSp>
        <p:nvGrpSpPr>
          <p:cNvPr id="576" name="Google Shape;576;p58"/>
          <p:cNvGrpSpPr/>
          <p:nvPr/>
        </p:nvGrpSpPr>
        <p:grpSpPr>
          <a:xfrm>
            <a:off x="8200809" y="134761"/>
            <a:ext cx="654900" cy="645300"/>
            <a:chOff x="8200809" y="134761"/>
            <a:chExt cx="654900" cy="645300"/>
          </a:xfrm>
        </p:grpSpPr>
        <p:sp>
          <p:nvSpPr>
            <p:cNvPr id="577" name="Google Shape;577;p58"/>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578" name="Google Shape;578;p58"/>
            <p:cNvCxnSpPr>
              <a:endCxn id="577" idx="0"/>
            </p:cNvCxnSpPr>
            <p:nvPr/>
          </p:nvCxnSpPr>
          <p:spPr>
            <a:xfrm>
              <a:off x="8518809" y="136711"/>
              <a:ext cx="336600" cy="320400"/>
            </a:xfrm>
            <a:prstGeom prst="curvedConnector3">
              <a:avLst>
                <a:gd fmla="val 83442" name="adj1"/>
              </a:avLst>
            </a:prstGeom>
            <a:noFill/>
            <a:ln cap="flat" cmpd="sng" w="28575">
              <a:solidFill>
                <a:schemeClr val="accent2"/>
              </a:solidFill>
              <a:prstDash val="solid"/>
              <a:round/>
              <a:headEnd len="med" w="med" type="none"/>
              <a:tailEnd len="med" w="med" type="oval"/>
            </a:ln>
          </p:spPr>
        </p:cxnSp>
      </p:grpSp>
      <p:sp>
        <p:nvSpPr>
          <p:cNvPr id="579" name="Google Shape;579;p5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WH">
  <p:cSld name="TITLE_1_1_1_2_1_1_2_1_1">
    <p:bg>
      <p:bgPr>
        <a:solidFill>
          <a:schemeClr val="lt1"/>
        </a:solidFill>
      </p:bgPr>
    </p:bg>
    <p:spTree>
      <p:nvGrpSpPr>
        <p:cNvPr id="580" name="Shape 580"/>
        <p:cNvGrpSpPr/>
        <p:nvPr/>
      </p:nvGrpSpPr>
      <p:grpSpPr>
        <a:xfrm>
          <a:off x="0" y="0"/>
          <a:ext cx="0" cy="0"/>
          <a:chOff x="0" y="0"/>
          <a:chExt cx="0" cy="0"/>
        </a:xfrm>
      </p:grpSpPr>
      <p:sp>
        <p:nvSpPr>
          <p:cNvPr id="581" name="Google Shape;581;p5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82" name="Google Shape;582;p5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83" name="Google Shape;583;p5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84" name="Google Shape;584;p5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85" name="Google Shape;585;p59"/>
          <p:cNvSpPr txBox="1"/>
          <p:nvPr/>
        </p:nvSpPr>
        <p:spPr>
          <a:xfrm rot="-5400000">
            <a:off x="-471600" y="3525850"/>
            <a:ext cx="1689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GROUP EXERCISE:</a:t>
            </a:r>
            <a:endParaRPr sz="2000">
              <a:solidFill>
                <a:schemeClr val="lt1"/>
              </a:solidFill>
              <a:latin typeface="Barlow Condensed SemiBold"/>
              <a:ea typeface="Barlow Condensed SemiBold"/>
              <a:cs typeface="Barlow Condensed SemiBold"/>
              <a:sym typeface="Barlow Condensed SemiBold"/>
            </a:endParaRPr>
          </a:p>
        </p:txBody>
      </p:sp>
      <p:grpSp>
        <p:nvGrpSpPr>
          <p:cNvPr id="586" name="Google Shape;586;p59"/>
          <p:cNvGrpSpPr/>
          <p:nvPr/>
        </p:nvGrpSpPr>
        <p:grpSpPr>
          <a:xfrm>
            <a:off x="8200809" y="134761"/>
            <a:ext cx="654900" cy="645300"/>
            <a:chOff x="8200809" y="134761"/>
            <a:chExt cx="654900" cy="645300"/>
          </a:xfrm>
        </p:grpSpPr>
        <p:sp>
          <p:nvSpPr>
            <p:cNvPr id="587" name="Google Shape;587;p59"/>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588" name="Google Shape;588;p59"/>
            <p:cNvCxnSpPr>
              <a:endCxn id="587" idx="0"/>
            </p:cNvCxnSpPr>
            <p:nvPr/>
          </p:nvCxnSpPr>
          <p:spPr>
            <a:xfrm>
              <a:off x="8518809" y="136711"/>
              <a:ext cx="336600" cy="320400"/>
            </a:xfrm>
            <a:prstGeom prst="curvedConnector3">
              <a:avLst>
                <a:gd fmla="val 83442" name="adj1"/>
              </a:avLst>
            </a:prstGeom>
            <a:noFill/>
            <a:ln cap="flat" cmpd="sng" w="28575">
              <a:solidFill>
                <a:schemeClr val="accent2"/>
              </a:solidFill>
              <a:prstDash val="solid"/>
              <a:round/>
              <a:headEnd len="med" w="med" type="none"/>
              <a:tailEnd len="med" w="med" type="oval"/>
            </a:ln>
          </p:spPr>
        </p:cxnSp>
      </p:grpSp>
      <p:sp>
        <p:nvSpPr>
          <p:cNvPr id="589" name="Google Shape;589;p5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nk-Pair-Share">
  <p:cSld name="TITLE_1_1_1_2_1_1_2_1_1_1">
    <p:bg>
      <p:bgPr>
        <a:solidFill>
          <a:schemeClr val="lt2"/>
        </a:solidFill>
      </p:bgPr>
    </p:bg>
    <p:spTree>
      <p:nvGrpSpPr>
        <p:cNvPr id="590" name="Shape 590"/>
        <p:cNvGrpSpPr/>
        <p:nvPr/>
      </p:nvGrpSpPr>
      <p:grpSpPr>
        <a:xfrm>
          <a:off x="0" y="0"/>
          <a:ext cx="0" cy="0"/>
          <a:chOff x="0" y="0"/>
          <a:chExt cx="0" cy="0"/>
        </a:xfrm>
      </p:grpSpPr>
      <p:sp>
        <p:nvSpPr>
          <p:cNvPr id="591" name="Google Shape;591;p60"/>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92" name="Google Shape;592;p6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93" name="Google Shape;593;p6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94" name="Google Shape;594;p6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95" name="Google Shape;595;p60"/>
          <p:cNvSpPr txBox="1"/>
          <p:nvPr/>
        </p:nvSpPr>
        <p:spPr>
          <a:xfrm rot="-5400000">
            <a:off x="-672900" y="3324550"/>
            <a:ext cx="2092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THINK-PAIR-SHARE:</a:t>
            </a:r>
            <a:endParaRPr sz="2000">
              <a:solidFill>
                <a:schemeClr val="lt1"/>
              </a:solidFill>
              <a:latin typeface="Barlow Condensed SemiBold"/>
              <a:ea typeface="Barlow Condensed SemiBold"/>
              <a:cs typeface="Barlow Condensed SemiBold"/>
              <a:sym typeface="Barlow Condensed SemiBold"/>
            </a:endParaRPr>
          </a:p>
        </p:txBody>
      </p:sp>
      <p:grpSp>
        <p:nvGrpSpPr>
          <p:cNvPr id="596" name="Google Shape;596;p60"/>
          <p:cNvGrpSpPr/>
          <p:nvPr/>
        </p:nvGrpSpPr>
        <p:grpSpPr>
          <a:xfrm>
            <a:off x="8200809" y="134761"/>
            <a:ext cx="654900" cy="645300"/>
            <a:chOff x="8200809" y="134761"/>
            <a:chExt cx="654900" cy="645300"/>
          </a:xfrm>
        </p:grpSpPr>
        <p:sp>
          <p:nvSpPr>
            <p:cNvPr id="597" name="Google Shape;597;p60"/>
            <p:cNvSpPr/>
            <p:nvPr/>
          </p:nvSpPr>
          <p:spPr>
            <a:xfrm flipH="1" rot="5403199">
              <a:off x="8205908" y="130261"/>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598" name="Google Shape;598;p60"/>
            <p:cNvCxnSpPr>
              <a:endCxn id="597" idx="0"/>
            </p:cNvCxnSpPr>
            <p:nvPr/>
          </p:nvCxnSpPr>
          <p:spPr>
            <a:xfrm>
              <a:off x="8518809" y="136711"/>
              <a:ext cx="336600" cy="320400"/>
            </a:xfrm>
            <a:prstGeom prst="curvedConnector3">
              <a:avLst>
                <a:gd fmla="val 83442" name="adj1"/>
              </a:avLst>
            </a:prstGeom>
            <a:noFill/>
            <a:ln cap="flat" cmpd="sng" w="28575">
              <a:solidFill>
                <a:schemeClr val="accent3"/>
              </a:solidFill>
              <a:prstDash val="solid"/>
              <a:round/>
              <a:headEnd len="med" w="med" type="none"/>
              <a:tailEnd len="med" w="med" type="oval"/>
            </a:ln>
          </p:spPr>
        </p:cxnSp>
      </p:grpSp>
      <p:sp>
        <p:nvSpPr>
          <p:cNvPr id="599" name="Google Shape;599;p6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p:cSld name="TITLE_1_1_1_1_2">
    <p:bg>
      <p:bgPr>
        <a:solidFill>
          <a:schemeClr val="dk1"/>
        </a:solidFill>
      </p:bgPr>
    </p:bg>
    <p:spTree>
      <p:nvGrpSpPr>
        <p:cNvPr id="61" name="Shape 61"/>
        <p:cNvGrpSpPr/>
        <p:nvPr/>
      </p:nvGrpSpPr>
      <p:grpSpPr>
        <a:xfrm>
          <a:off x="0" y="0"/>
          <a:ext cx="0" cy="0"/>
          <a:chOff x="0" y="0"/>
          <a:chExt cx="0" cy="0"/>
        </a:xfrm>
      </p:grpSpPr>
      <p:sp>
        <p:nvSpPr>
          <p:cNvPr id="62" name="Google Shape;62;p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4" name="Google Shape;64;p7"/>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5" name="Google Shape;65;p7"/>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66" name="Google Shape;66;p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7"/>
          <p:cNvSpPr/>
          <p:nvPr>
            <p:ph idx="2" type="pic"/>
          </p:nvPr>
        </p:nvSpPr>
        <p:spPr>
          <a:xfrm>
            <a:off x="91450" y="-185125"/>
            <a:ext cx="4114800" cy="4114800"/>
          </a:xfrm>
          <a:prstGeom prst="ellipse">
            <a:avLst/>
          </a:prstGeom>
          <a:noFill/>
          <a:ln>
            <a:noFill/>
          </a:ln>
        </p:spPr>
      </p:sp>
      <p:sp>
        <p:nvSpPr>
          <p:cNvPr id="68" name="Google Shape;68;p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69" name="Google Shape;69;p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TITLE_1_1_1_2_1_1_1">
    <p:bg>
      <p:bgPr>
        <a:solidFill>
          <a:schemeClr val="dk1"/>
        </a:solidFill>
      </p:bgPr>
    </p:bg>
    <p:spTree>
      <p:nvGrpSpPr>
        <p:cNvPr id="600" name="Shape 600"/>
        <p:cNvGrpSpPr/>
        <p:nvPr/>
      </p:nvGrpSpPr>
      <p:grpSpPr>
        <a:xfrm>
          <a:off x="0" y="0"/>
          <a:ext cx="0" cy="0"/>
          <a:chOff x="0" y="0"/>
          <a:chExt cx="0" cy="0"/>
        </a:xfrm>
      </p:grpSpPr>
      <p:sp>
        <p:nvSpPr>
          <p:cNvPr id="601" name="Google Shape;601;p6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03" name="Google Shape;603;p6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6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605" name="Google Shape;605;p6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06" name="Google Shape;606;p61"/>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7" name="Google Shape;607;p6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08" name="Google Shape;608;p61"/>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09" name="Google Shape;609;p61"/>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10" name="Google Shape;610;p61"/>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DISCUSSION:</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1">
  <p:cSld name="TITLE_1_1_1_2_1_1_1_2">
    <p:bg>
      <p:bgPr>
        <a:solidFill>
          <a:schemeClr val="dk1"/>
        </a:solidFill>
      </p:bgPr>
    </p:bg>
    <p:spTree>
      <p:nvGrpSpPr>
        <p:cNvPr id="611" name="Shape 611"/>
        <p:cNvGrpSpPr/>
        <p:nvPr/>
      </p:nvGrpSpPr>
      <p:grpSpPr>
        <a:xfrm>
          <a:off x="0" y="0"/>
          <a:ext cx="0" cy="0"/>
          <a:chOff x="0" y="0"/>
          <a:chExt cx="0" cy="0"/>
        </a:xfrm>
      </p:grpSpPr>
      <p:sp>
        <p:nvSpPr>
          <p:cNvPr id="612" name="Google Shape;612;p62"/>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2"/>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14" name="Google Shape;614;p6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15" name="Google Shape;615;p6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616" name="Google Shape;616;p6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17" name="Google Shape;617;p62"/>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8" name="Google Shape;618;p6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19" name="Google Shape;619;p62"/>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20" name="Google Shape;620;p62"/>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21" name="Google Shape;621;p62"/>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DISCUSSION:</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p:cSld name="TITLE_1_1_1_2_1_1_1_2_1">
    <p:bg>
      <p:bgPr>
        <a:solidFill>
          <a:schemeClr val="dk1"/>
        </a:solidFill>
      </p:bgPr>
    </p:bg>
    <p:spTree>
      <p:nvGrpSpPr>
        <p:cNvPr id="622" name="Shape 622"/>
        <p:cNvGrpSpPr/>
        <p:nvPr/>
      </p:nvGrpSpPr>
      <p:grpSpPr>
        <a:xfrm>
          <a:off x="0" y="0"/>
          <a:ext cx="0" cy="0"/>
          <a:chOff x="0" y="0"/>
          <a:chExt cx="0" cy="0"/>
        </a:xfrm>
      </p:grpSpPr>
      <p:sp>
        <p:nvSpPr>
          <p:cNvPr id="623" name="Google Shape;623;p6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25" name="Google Shape;625;p6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26" name="Google Shape;626;p6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627" name="Google Shape;627;p6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28" name="Google Shape;628;p6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629" name="Google Shape;629;p63"/>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DISCUSSION:</a:t>
            </a:r>
            <a:endParaRPr sz="2000">
              <a:solidFill>
                <a:schemeClr val="lt1"/>
              </a:solidFill>
              <a:latin typeface="Barlow Condensed SemiBold"/>
              <a:ea typeface="Barlow Condensed SemiBold"/>
              <a:cs typeface="Barlow Condensed SemiBold"/>
              <a:sym typeface="Barlow Condensed SemiBold"/>
            </a:endParaRPr>
          </a:p>
        </p:txBody>
      </p:sp>
      <p:grpSp>
        <p:nvGrpSpPr>
          <p:cNvPr id="630" name="Google Shape;630;p63"/>
          <p:cNvGrpSpPr/>
          <p:nvPr/>
        </p:nvGrpSpPr>
        <p:grpSpPr>
          <a:xfrm>
            <a:off x="8200809" y="210961"/>
            <a:ext cx="654900" cy="645300"/>
            <a:chOff x="8200809" y="210961"/>
            <a:chExt cx="654900" cy="645300"/>
          </a:xfrm>
        </p:grpSpPr>
        <p:sp>
          <p:nvSpPr>
            <p:cNvPr id="631" name="Google Shape;631;p63"/>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632" name="Google Shape;632;p63"/>
            <p:cNvCxnSpPr>
              <a:endCxn id="631" idx="0"/>
            </p:cNvCxnSpPr>
            <p:nvPr/>
          </p:nvCxnSpPr>
          <p:spPr>
            <a:xfrm>
              <a:off x="8518809" y="212911"/>
              <a:ext cx="336600" cy="320400"/>
            </a:xfrm>
            <a:prstGeom prst="curvedConnector3">
              <a:avLst>
                <a:gd fmla="val 87572" name="adj1"/>
              </a:avLst>
            </a:prstGeom>
            <a:noFill/>
            <a:ln cap="flat" cmpd="sng" w="28575">
              <a:solidFill>
                <a:srgbClr val="01D068"/>
              </a:solidFill>
              <a:prstDash val="solid"/>
              <a:round/>
              <a:headEnd len="med" w="med" type="none"/>
              <a:tailEnd len="med" w="med" type="oval"/>
            </a:ln>
          </p:spPr>
        </p:cxnSp>
      </p:grpSp>
      <p:sp>
        <p:nvSpPr>
          <p:cNvPr id="633" name="Google Shape;633;p63"/>
          <p:cNvSpPr txBox="1"/>
          <p:nvPr>
            <p:ph type="ctrTitle"/>
          </p:nvPr>
        </p:nvSpPr>
        <p:spPr>
          <a:xfrm rot="-5400000">
            <a:off x="-861030" y="165110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634" name="Google Shape;634;p6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WH">
  <p:cSld name="TITLE_1_1_1_2_1_1_1_2_1_1">
    <p:bg>
      <p:bgPr>
        <a:solidFill>
          <a:schemeClr val="lt1"/>
        </a:solidFill>
      </p:bgPr>
    </p:bg>
    <p:spTree>
      <p:nvGrpSpPr>
        <p:cNvPr id="635" name="Shape 635"/>
        <p:cNvGrpSpPr/>
        <p:nvPr/>
      </p:nvGrpSpPr>
      <p:grpSpPr>
        <a:xfrm>
          <a:off x="0" y="0"/>
          <a:ext cx="0" cy="0"/>
          <a:chOff x="0" y="0"/>
          <a:chExt cx="0" cy="0"/>
        </a:xfrm>
      </p:grpSpPr>
      <p:sp>
        <p:nvSpPr>
          <p:cNvPr id="636" name="Google Shape;636;p64"/>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37" name="Google Shape;637;p6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38" name="Google Shape;638;p6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39" name="Google Shape;639;p6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40" name="Google Shape;640;p64"/>
          <p:cNvSpPr txBox="1"/>
          <p:nvPr/>
        </p:nvSpPr>
        <p:spPr>
          <a:xfrm rot="-5400000">
            <a:off x="-435894" y="3562900"/>
            <a:ext cx="1618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DISCUSSION:</a:t>
            </a:r>
            <a:endParaRPr sz="2000">
              <a:solidFill>
                <a:schemeClr val="lt1"/>
              </a:solidFill>
              <a:latin typeface="Barlow Condensed SemiBold"/>
              <a:ea typeface="Barlow Condensed SemiBold"/>
              <a:cs typeface="Barlow Condensed SemiBold"/>
              <a:sym typeface="Barlow Condensed SemiBold"/>
            </a:endParaRPr>
          </a:p>
        </p:txBody>
      </p:sp>
      <p:grpSp>
        <p:nvGrpSpPr>
          <p:cNvPr id="641" name="Google Shape;641;p64"/>
          <p:cNvGrpSpPr/>
          <p:nvPr/>
        </p:nvGrpSpPr>
        <p:grpSpPr>
          <a:xfrm>
            <a:off x="8200809" y="210961"/>
            <a:ext cx="654900" cy="645300"/>
            <a:chOff x="8200809" y="210961"/>
            <a:chExt cx="654900" cy="645300"/>
          </a:xfrm>
        </p:grpSpPr>
        <p:sp>
          <p:nvSpPr>
            <p:cNvPr id="642" name="Google Shape;642;p64"/>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643" name="Google Shape;643;p64"/>
            <p:cNvCxnSpPr>
              <a:endCxn id="642" idx="0"/>
            </p:cNvCxnSpPr>
            <p:nvPr/>
          </p:nvCxnSpPr>
          <p:spPr>
            <a:xfrm>
              <a:off x="8518809" y="212911"/>
              <a:ext cx="336600" cy="320400"/>
            </a:xfrm>
            <a:prstGeom prst="curvedConnector3">
              <a:avLst>
                <a:gd fmla="val 87572" name="adj1"/>
              </a:avLst>
            </a:prstGeom>
            <a:noFill/>
            <a:ln cap="flat" cmpd="sng" w="28575">
              <a:solidFill>
                <a:srgbClr val="01D068"/>
              </a:solidFill>
              <a:prstDash val="solid"/>
              <a:round/>
              <a:headEnd len="med" w="med" type="none"/>
              <a:tailEnd len="med" w="med" type="oval"/>
            </a:ln>
          </p:spPr>
        </p:cxnSp>
      </p:grpSp>
      <p:sp>
        <p:nvSpPr>
          <p:cNvPr id="644" name="Google Shape;644;p6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45" name="Google Shape;645;p64"/>
          <p:cNvSpPr txBox="1"/>
          <p:nvPr>
            <p:ph type="ctrTitle"/>
          </p:nvPr>
        </p:nvSpPr>
        <p:spPr>
          <a:xfrm rot="-5400000">
            <a:off x="-1041000" y="1776150"/>
            <a:ext cx="28371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p:cSld name="TITLE_1_1_1_2_1_1_1_1">
    <p:bg>
      <p:bgPr>
        <a:solidFill>
          <a:schemeClr val="dk1"/>
        </a:solidFill>
      </p:bgPr>
    </p:bg>
    <p:spTree>
      <p:nvGrpSpPr>
        <p:cNvPr id="646" name="Shape 646"/>
        <p:cNvGrpSpPr/>
        <p:nvPr/>
      </p:nvGrpSpPr>
      <p:grpSpPr>
        <a:xfrm>
          <a:off x="0" y="0"/>
          <a:ext cx="0" cy="0"/>
          <a:chOff x="0" y="0"/>
          <a:chExt cx="0" cy="0"/>
        </a:xfrm>
      </p:grpSpPr>
      <p:sp>
        <p:nvSpPr>
          <p:cNvPr id="647" name="Google Shape;647;p6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49" name="Google Shape;649;p6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50" name="Google Shape;650;p6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651" name="Google Shape;651;p6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52" name="Google Shape;652;p65"/>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53" name="Google Shape;653;p6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54" name="Google Shape;654;p65"/>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55" name="Google Shape;655;p65"/>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56" name="Google Shape;656;p65"/>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SemiBold"/>
                <a:ea typeface="Barlow SemiBold"/>
                <a:cs typeface="Barlow SemiBold"/>
                <a:sym typeface="Barlow SemiBold"/>
              </a:rPr>
              <a:t>GUIDED WALK-THROUGH:</a:t>
            </a:r>
            <a:endParaRPr sz="12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1">
  <p:cSld name="TITLE_1_1_1_2_1_1_1_1_3">
    <p:bg>
      <p:bgPr>
        <a:solidFill>
          <a:schemeClr val="dk1"/>
        </a:solidFill>
      </p:bgPr>
    </p:bg>
    <p:spTree>
      <p:nvGrpSpPr>
        <p:cNvPr id="657" name="Shape 657"/>
        <p:cNvGrpSpPr/>
        <p:nvPr/>
      </p:nvGrpSpPr>
      <p:grpSpPr>
        <a:xfrm>
          <a:off x="0" y="0"/>
          <a:ext cx="0" cy="0"/>
          <a:chOff x="0" y="0"/>
          <a:chExt cx="0" cy="0"/>
        </a:xfrm>
      </p:grpSpPr>
      <p:sp>
        <p:nvSpPr>
          <p:cNvPr id="658" name="Google Shape;658;p6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6"/>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60" name="Google Shape;660;p6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6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2022 General Assembly</a:t>
            </a:r>
            <a:endParaRPr sz="600">
              <a:solidFill>
                <a:srgbClr val="666666"/>
              </a:solidFill>
              <a:latin typeface="Proxima Nova"/>
              <a:ea typeface="Proxima Nova"/>
              <a:cs typeface="Proxima Nova"/>
              <a:sym typeface="Proxima Nova"/>
            </a:endParaRPr>
          </a:p>
        </p:txBody>
      </p:sp>
      <p:pic>
        <p:nvPicPr>
          <p:cNvPr descr="GA-Cog-900.png" id="662" name="Google Shape;662;p6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63" name="Google Shape;663;p6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64" name="Google Shape;664;p6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65" name="Google Shape;665;p6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66" name="Google Shape;666;p6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67" name="Google Shape;667;p66"/>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WALK-THROUGH:</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p:cSld name="TITLE_1_1_1_2_1_1_1_1_3_1">
    <p:bg>
      <p:bgPr>
        <a:solidFill>
          <a:schemeClr val="dk1"/>
        </a:solidFill>
      </p:bgPr>
    </p:bg>
    <p:spTree>
      <p:nvGrpSpPr>
        <p:cNvPr id="668" name="Shape 668"/>
        <p:cNvGrpSpPr/>
        <p:nvPr/>
      </p:nvGrpSpPr>
      <p:grpSpPr>
        <a:xfrm>
          <a:off x="0" y="0"/>
          <a:ext cx="0" cy="0"/>
          <a:chOff x="0" y="0"/>
          <a:chExt cx="0" cy="0"/>
        </a:xfrm>
      </p:grpSpPr>
      <p:sp>
        <p:nvSpPr>
          <p:cNvPr id="669" name="Google Shape;669;p6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71" name="Google Shape;671;p6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72" name="Google Shape;672;p6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673" name="Google Shape;673;p6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74" name="Google Shape;674;p6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675" name="Google Shape;675;p67"/>
          <p:cNvSpPr txBox="1"/>
          <p:nvPr/>
        </p:nvSpPr>
        <p:spPr>
          <a:xfrm rot="-5400000">
            <a:off x="-682550" y="3506325"/>
            <a:ext cx="21612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WALKTHROUGH:</a:t>
            </a:r>
            <a:endParaRPr sz="2000">
              <a:solidFill>
                <a:schemeClr val="dk1"/>
              </a:solidFill>
              <a:latin typeface="Barlow Condensed SemiBold"/>
              <a:ea typeface="Barlow Condensed SemiBold"/>
              <a:cs typeface="Barlow Condensed SemiBold"/>
              <a:sym typeface="Barlow Condensed SemiBold"/>
            </a:endParaRPr>
          </a:p>
        </p:txBody>
      </p:sp>
      <p:grpSp>
        <p:nvGrpSpPr>
          <p:cNvPr id="676" name="Google Shape;676;p67"/>
          <p:cNvGrpSpPr/>
          <p:nvPr/>
        </p:nvGrpSpPr>
        <p:grpSpPr>
          <a:xfrm>
            <a:off x="8200809" y="134761"/>
            <a:ext cx="654900" cy="645300"/>
            <a:chOff x="8200809" y="134761"/>
            <a:chExt cx="654900" cy="645300"/>
          </a:xfrm>
        </p:grpSpPr>
        <p:sp>
          <p:nvSpPr>
            <p:cNvPr id="677" name="Google Shape;677;p67"/>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78" name="Google Shape;678;p67"/>
            <p:cNvCxnSpPr>
              <a:endCxn id="677" idx="0"/>
            </p:cNvCxnSpPr>
            <p:nvPr/>
          </p:nvCxnSpPr>
          <p:spPr>
            <a:xfrm>
              <a:off x="8518809" y="136711"/>
              <a:ext cx="336600" cy="320400"/>
            </a:xfrm>
            <a:prstGeom prst="curvedConnector3">
              <a:avLst>
                <a:gd fmla="val 87572" name="adj1"/>
              </a:avLst>
            </a:prstGeom>
            <a:noFill/>
            <a:ln cap="flat" cmpd="sng" w="28575">
              <a:solidFill>
                <a:schemeClr val="accent4"/>
              </a:solidFill>
              <a:prstDash val="solid"/>
              <a:round/>
              <a:headEnd len="med" w="med" type="none"/>
              <a:tailEnd len="med" w="med" type="oval"/>
            </a:ln>
          </p:spPr>
        </p:cxnSp>
      </p:grpSp>
      <p:sp>
        <p:nvSpPr>
          <p:cNvPr id="679" name="Google Shape;679;p67"/>
          <p:cNvSpPr txBox="1"/>
          <p:nvPr>
            <p:ph type="ctrTitle"/>
          </p:nvPr>
        </p:nvSpPr>
        <p:spPr>
          <a:xfrm rot="-5400000">
            <a:off x="-848430" y="1181350"/>
            <a:ext cx="25617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680" name="Google Shape;680;p6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WH">
  <p:cSld name="TITLE_1_1_1_2_1_1_1_1_3_1_1">
    <p:bg>
      <p:bgPr>
        <a:solidFill>
          <a:schemeClr val="lt1"/>
        </a:solidFill>
      </p:bgPr>
    </p:bg>
    <p:spTree>
      <p:nvGrpSpPr>
        <p:cNvPr id="681" name="Shape 681"/>
        <p:cNvGrpSpPr/>
        <p:nvPr/>
      </p:nvGrpSpPr>
      <p:grpSpPr>
        <a:xfrm>
          <a:off x="0" y="0"/>
          <a:ext cx="0" cy="0"/>
          <a:chOff x="0" y="0"/>
          <a:chExt cx="0" cy="0"/>
        </a:xfrm>
      </p:grpSpPr>
      <p:sp>
        <p:nvSpPr>
          <p:cNvPr id="682" name="Google Shape;682;p68"/>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83" name="Google Shape;683;p6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84" name="Google Shape;684;p6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85" name="Google Shape;685;p6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86" name="Google Shape;686;p68"/>
          <p:cNvSpPr txBox="1"/>
          <p:nvPr/>
        </p:nvSpPr>
        <p:spPr>
          <a:xfrm rot="-5400000">
            <a:off x="-1111194" y="2891500"/>
            <a:ext cx="2969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WALKTHROUGH:</a:t>
            </a:r>
            <a:endParaRPr sz="2000">
              <a:solidFill>
                <a:schemeClr val="dk1"/>
              </a:solidFill>
              <a:latin typeface="Barlow Condensed SemiBold"/>
              <a:ea typeface="Barlow Condensed SemiBold"/>
              <a:cs typeface="Barlow Condensed SemiBold"/>
              <a:sym typeface="Barlow Condensed SemiBold"/>
            </a:endParaRPr>
          </a:p>
        </p:txBody>
      </p:sp>
      <p:grpSp>
        <p:nvGrpSpPr>
          <p:cNvPr id="687" name="Google Shape;687;p68"/>
          <p:cNvGrpSpPr/>
          <p:nvPr/>
        </p:nvGrpSpPr>
        <p:grpSpPr>
          <a:xfrm>
            <a:off x="8200809" y="134761"/>
            <a:ext cx="654900" cy="645300"/>
            <a:chOff x="8200809" y="134761"/>
            <a:chExt cx="654900" cy="645300"/>
          </a:xfrm>
        </p:grpSpPr>
        <p:sp>
          <p:nvSpPr>
            <p:cNvPr id="688" name="Google Shape;688;p68"/>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89" name="Google Shape;689;p68"/>
            <p:cNvCxnSpPr>
              <a:endCxn id="688" idx="0"/>
            </p:cNvCxnSpPr>
            <p:nvPr/>
          </p:nvCxnSpPr>
          <p:spPr>
            <a:xfrm>
              <a:off x="8518809" y="136711"/>
              <a:ext cx="336600" cy="320400"/>
            </a:xfrm>
            <a:prstGeom prst="curvedConnector3">
              <a:avLst>
                <a:gd fmla="val 87572" name="adj1"/>
              </a:avLst>
            </a:prstGeom>
            <a:noFill/>
            <a:ln cap="flat" cmpd="sng" w="28575">
              <a:solidFill>
                <a:schemeClr val="accent4"/>
              </a:solidFill>
              <a:prstDash val="solid"/>
              <a:round/>
              <a:headEnd len="med" w="med" type="none"/>
              <a:tailEnd len="med" w="med" type="oval"/>
            </a:ln>
          </p:spPr>
        </p:cxnSp>
      </p:grpSp>
      <p:sp>
        <p:nvSpPr>
          <p:cNvPr id="690" name="Google Shape;690;p6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With instructor)">
  <p:cSld name="TITLE_1_1_1_2_1_1_1_1_3_1_1_1">
    <p:bg>
      <p:bgPr>
        <a:solidFill>
          <a:schemeClr val="lt2"/>
        </a:solidFill>
      </p:bgPr>
    </p:bg>
    <p:spTree>
      <p:nvGrpSpPr>
        <p:cNvPr id="691" name="Shape 691"/>
        <p:cNvGrpSpPr/>
        <p:nvPr/>
      </p:nvGrpSpPr>
      <p:grpSpPr>
        <a:xfrm>
          <a:off x="0" y="0"/>
          <a:ext cx="0" cy="0"/>
          <a:chOff x="0" y="0"/>
          <a:chExt cx="0" cy="0"/>
        </a:xfrm>
      </p:grpSpPr>
      <p:sp>
        <p:nvSpPr>
          <p:cNvPr id="692" name="Google Shape;692;p69"/>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93" name="Google Shape;693;p6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94" name="Google Shape;694;p6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95" name="Google Shape;695;p6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96" name="Google Shape;696;p69"/>
          <p:cNvSpPr txBox="1"/>
          <p:nvPr/>
        </p:nvSpPr>
        <p:spPr>
          <a:xfrm rot="-5400000">
            <a:off x="-1683450" y="2319250"/>
            <a:ext cx="4113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CODE-ALONG </a:t>
            </a:r>
            <a:r>
              <a:rPr lang="en" sz="1200">
                <a:solidFill>
                  <a:schemeClr val="dk1"/>
                </a:solidFill>
                <a:latin typeface="Barlow Condensed SemiBold"/>
                <a:ea typeface="Barlow Condensed SemiBold"/>
                <a:cs typeface="Barlow Condensed SemiBold"/>
                <a:sym typeface="Barlow Condensed SemiBold"/>
              </a:rPr>
              <a:t>(WITH INSTRUCTOR)</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697" name="Google Shape;697;p69"/>
          <p:cNvGrpSpPr/>
          <p:nvPr/>
        </p:nvGrpSpPr>
        <p:grpSpPr>
          <a:xfrm>
            <a:off x="8200809" y="134761"/>
            <a:ext cx="654900" cy="645300"/>
            <a:chOff x="8200809" y="134761"/>
            <a:chExt cx="654900" cy="645300"/>
          </a:xfrm>
        </p:grpSpPr>
        <p:sp>
          <p:nvSpPr>
            <p:cNvPr id="698" name="Google Shape;698;p69"/>
            <p:cNvSpPr/>
            <p:nvPr/>
          </p:nvSpPr>
          <p:spPr>
            <a:xfrm flipH="1" rot="5403199">
              <a:off x="8205908" y="130261"/>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99" name="Google Shape;699;p69"/>
            <p:cNvCxnSpPr>
              <a:endCxn id="698" idx="0"/>
            </p:cNvCxnSpPr>
            <p:nvPr/>
          </p:nvCxnSpPr>
          <p:spPr>
            <a:xfrm>
              <a:off x="8518809" y="136711"/>
              <a:ext cx="336600" cy="320400"/>
            </a:xfrm>
            <a:prstGeom prst="curvedConnector3">
              <a:avLst>
                <a:gd fmla="val 87572" name="adj1"/>
              </a:avLst>
            </a:prstGeom>
            <a:noFill/>
            <a:ln cap="flat" cmpd="sng" w="28575">
              <a:solidFill>
                <a:schemeClr val="accent5"/>
              </a:solidFill>
              <a:prstDash val="solid"/>
              <a:round/>
              <a:headEnd len="med" w="med" type="none"/>
              <a:tailEnd len="med" w="med" type="oval"/>
            </a:ln>
          </p:spPr>
        </p:cxnSp>
      </p:grpSp>
      <p:sp>
        <p:nvSpPr>
          <p:cNvPr id="700" name="Google Shape;700;p6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p:cSld name="TITLE_1_1_1_2_1_1_1_1_2">
    <p:bg>
      <p:bgPr>
        <a:solidFill>
          <a:schemeClr val="dk1"/>
        </a:solidFill>
      </p:bgPr>
    </p:bg>
    <p:spTree>
      <p:nvGrpSpPr>
        <p:cNvPr id="701" name="Shape 701"/>
        <p:cNvGrpSpPr/>
        <p:nvPr/>
      </p:nvGrpSpPr>
      <p:grpSpPr>
        <a:xfrm>
          <a:off x="0" y="0"/>
          <a:ext cx="0" cy="0"/>
          <a:chOff x="0" y="0"/>
          <a:chExt cx="0" cy="0"/>
        </a:xfrm>
      </p:grpSpPr>
      <p:sp>
        <p:nvSpPr>
          <p:cNvPr id="702" name="Google Shape;702;p7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0"/>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04" name="Google Shape;704;p7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05" name="Google Shape;705;p7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06" name="Google Shape;706;p7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07" name="Google Shape;707;p70"/>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8" name="Google Shape;708;p7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709" name="Google Shape;709;p7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10" name="Google Shape;710;p70"/>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11" name="Google Shape;711;p70"/>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SemiBold"/>
                <a:ea typeface="Barlow SemiBold"/>
                <a:cs typeface="Barlow SemiBold"/>
                <a:sym typeface="Barlow SemiBold"/>
              </a:rPr>
              <a:t>COMPUTERS OUT:</a:t>
            </a:r>
            <a:endParaRPr sz="12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teal">
  <p:cSld name="TITLE_1_1_1_1_2_1">
    <p:bg>
      <p:bgPr>
        <a:solidFill>
          <a:schemeClr val="dk1"/>
        </a:solidFill>
      </p:bgPr>
    </p:bg>
    <p:spTree>
      <p:nvGrpSpPr>
        <p:cNvPr id="70" name="Shape 70"/>
        <p:cNvGrpSpPr/>
        <p:nvPr/>
      </p:nvGrpSpPr>
      <p:grpSpPr>
        <a:xfrm>
          <a:off x="0" y="0"/>
          <a:ext cx="0" cy="0"/>
          <a:chOff x="0" y="0"/>
          <a:chExt cx="0" cy="0"/>
        </a:xfrm>
      </p:grpSpPr>
      <p:sp>
        <p:nvSpPr>
          <p:cNvPr id="71" name="Google Shape;71;p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3" name="Google Shape;73;p8"/>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8"/>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5" name="Google Shape;75;p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8"/>
          <p:cNvSpPr/>
          <p:nvPr>
            <p:ph idx="2" type="pic"/>
          </p:nvPr>
        </p:nvSpPr>
        <p:spPr>
          <a:xfrm>
            <a:off x="91450" y="-185125"/>
            <a:ext cx="4114800" cy="4114800"/>
          </a:xfrm>
          <a:prstGeom prst="ellipse">
            <a:avLst/>
          </a:prstGeom>
          <a:noFill/>
          <a:ln>
            <a:noFill/>
          </a:ln>
        </p:spPr>
      </p:sp>
      <p:sp>
        <p:nvSpPr>
          <p:cNvPr id="77" name="Google Shape;77;p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78" name="Google Shape;78;p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1">
  <p:cSld name="TITLE_1_1_1_2_1_1_1_1_2_1">
    <p:bg>
      <p:bgPr>
        <a:solidFill>
          <a:schemeClr val="dk1"/>
        </a:solidFill>
      </p:bgPr>
    </p:bg>
    <p:spTree>
      <p:nvGrpSpPr>
        <p:cNvPr id="712" name="Shape 712"/>
        <p:cNvGrpSpPr/>
        <p:nvPr/>
      </p:nvGrpSpPr>
      <p:grpSpPr>
        <a:xfrm>
          <a:off x="0" y="0"/>
          <a:ext cx="0" cy="0"/>
          <a:chOff x="0" y="0"/>
          <a:chExt cx="0" cy="0"/>
        </a:xfrm>
      </p:grpSpPr>
      <p:sp>
        <p:nvSpPr>
          <p:cNvPr id="713" name="Google Shape;713;p7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15" name="Google Shape;715;p7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16" name="Google Shape;716;p7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17" name="Google Shape;717;p7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18" name="Google Shape;718;p71"/>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9" name="Google Shape;719;p7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720" name="Google Shape;720;p71"/>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21" name="Google Shape;721;p71"/>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22" name="Google Shape;722;p71"/>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COMPUTERS OUT:</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p:cSld name="TITLE_1_1_1_2_1_1_1_1_2_1_1">
    <p:bg>
      <p:bgPr>
        <a:solidFill>
          <a:schemeClr val="dk1"/>
        </a:solidFill>
      </p:bgPr>
    </p:bg>
    <p:spTree>
      <p:nvGrpSpPr>
        <p:cNvPr id="723" name="Shape 723"/>
        <p:cNvGrpSpPr/>
        <p:nvPr/>
      </p:nvGrpSpPr>
      <p:grpSpPr>
        <a:xfrm>
          <a:off x="0" y="0"/>
          <a:ext cx="0" cy="0"/>
          <a:chOff x="0" y="0"/>
          <a:chExt cx="0" cy="0"/>
        </a:xfrm>
      </p:grpSpPr>
      <p:sp>
        <p:nvSpPr>
          <p:cNvPr id="724" name="Google Shape;724;p72"/>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2"/>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26" name="Google Shape;726;p7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27" name="Google Shape;727;p7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28" name="Google Shape;728;p7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29" name="Google Shape;729;p7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730" name="Google Shape;730;p72"/>
          <p:cNvSpPr txBox="1"/>
          <p:nvPr/>
        </p:nvSpPr>
        <p:spPr>
          <a:xfrm rot="-5400000">
            <a:off x="-435150" y="3484025"/>
            <a:ext cx="1679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COMPUTERS OUT:</a:t>
            </a:r>
            <a:endParaRPr sz="2000">
              <a:solidFill>
                <a:schemeClr val="lt1"/>
              </a:solidFill>
              <a:latin typeface="Barlow Condensed SemiBold"/>
              <a:ea typeface="Barlow Condensed SemiBold"/>
              <a:cs typeface="Barlow Condensed SemiBold"/>
              <a:sym typeface="Barlow Condensed SemiBold"/>
            </a:endParaRPr>
          </a:p>
        </p:txBody>
      </p:sp>
      <p:grpSp>
        <p:nvGrpSpPr>
          <p:cNvPr id="731" name="Google Shape;731;p72"/>
          <p:cNvGrpSpPr/>
          <p:nvPr/>
        </p:nvGrpSpPr>
        <p:grpSpPr>
          <a:xfrm>
            <a:off x="8200809" y="134761"/>
            <a:ext cx="654900" cy="645300"/>
            <a:chOff x="8200809" y="134761"/>
            <a:chExt cx="654900" cy="645300"/>
          </a:xfrm>
        </p:grpSpPr>
        <p:sp>
          <p:nvSpPr>
            <p:cNvPr id="732" name="Google Shape;732;p72"/>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733" name="Google Shape;733;p72"/>
            <p:cNvCxnSpPr>
              <a:endCxn id="732" idx="0"/>
            </p:cNvCxnSpPr>
            <p:nvPr/>
          </p:nvCxnSpPr>
          <p:spPr>
            <a:xfrm>
              <a:off x="8518809" y="136711"/>
              <a:ext cx="336600" cy="320400"/>
            </a:xfrm>
            <a:prstGeom prst="curvedConnector3">
              <a:avLst>
                <a:gd fmla="val 87691" name="adj1"/>
              </a:avLst>
            </a:prstGeom>
            <a:noFill/>
            <a:ln cap="flat" cmpd="sng" w="28575">
              <a:solidFill>
                <a:schemeClr val="accent6"/>
              </a:solidFill>
              <a:prstDash val="solid"/>
              <a:round/>
              <a:headEnd len="med" w="med" type="none"/>
              <a:tailEnd len="med" w="med" type="oval"/>
            </a:ln>
          </p:spPr>
        </p:cxnSp>
      </p:grpSp>
      <p:sp>
        <p:nvSpPr>
          <p:cNvPr id="734" name="Google Shape;734;p72"/>
          <p:cNvSpPr txBox="1"/>
          <p:nvPr>
            <p:ph type="ctrTitle"/>
          </p:nvPr>
        </p:nvSpPr>
        <p:spPr>
          <a:xfrm rot="-5400000">
            <a:off x="-889050" y="144210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735" name="Google Shape;735;p7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WH">
  <p:cSld name="TITLE_1_1_1_2_1_1_1_1_2_1_1_1">
    <p:bg>
      <p:bgPr>
        <a:solidFill>
          <a:schemeClr val="lt1"/>
        </a:solidFill>
      </p:bgPr>
    </p:bg>
    <p:spTree>
      <p:nvGrpSpPr>
        <p:cNvPr id="736" name="Shape 736"/>
        <p:cNvGrpSpPr/>
        <p:nvPr/>
      </p:nvGrpSpPr>
      <p:grpSpPr>
        <a:xfrm>
          <a:off x="0" y="0"/>
          <a:ext cx="0" cy="0"/>
          <a:chOff x="0" y="0"/>
          <a:chExt cx="0" cy="0"/>
        </a:xfrm>
      </p:grpSpPr>
      <p:sp>
        <p:nvSpPr>
          <p:cNvPr id="737" name="Google Shape;737;p73"/>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38" name="Google Shape;738;p7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39" name="Google Shape;739;p7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40" name="Google Shape;740;p7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41" name="Google Shape;741;p73"/>
          <p:cNvSpPr txBox="1"/>
          <p:nvPr/>
        </p:nvSpPr>
        <p:spPr>
          <a:xfrm rot="-5400000">
            <a:off x="-497694" y="3515525"/>
            <a:ext cx="1742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COMPUTERS OUT:</a:t>
            </a:r>
            <a:endParaRPr sz="2000">
              <a:solidFill>
                <a:schemeClr val="lt1"/>
              </a:solidFill>
              <a:latin typeface="Barlow Condensed SemiBold"/>
              <a:ea typeface="Barlow Condensed SemiBold"/>
              <a:cs typeface="Barlow Condensed SemiBold"/>
              <a:sym typeface="Barlow Condensed SemiBold"/>
            </a:endParaRPr>
          </a:p>
        </p:txBody>
      </p:sp>
      <p:grpSp>
        <p:nvGrpSpPr>
          <p:cNvPr id="742" name="Google Shape;742;p73"/>
          <p:cNvGrpSpPr/>
          <p:nvPr/>
        </p:nvGrpSpPr>
        <p:grpSpPr>
          <a:xfrm>
            <a:off x="8200809" y="134761"/>
            <a:ext cx="654900" cy="645300"/>
            <a:chOff x="8200809" y="134761"/>
            <a:chExt cx="654900" cy="645300"/>
          </a:xfrm>
        </p:grpSpPr>
        <p:sp>
          <p:nvSpPr>
            <p:cNvPr id="743" name="Google Shape;743;p73"/>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744" name="Google Shape;744;p73"/>
            <p:cNvCxnSpPr>
              <a:endCxn id="743" idx="0"/>
            </p:cNvCxnSpPr>
            <p:nvPr/>
          </p:nvCxnSpPr>
          <p:spPr>
            <a:xfrm>
              <a:off x="8518809" y="136711"/>
              <a:ext cx="336600" cy="320400"/>
            </a:xfrm>
            <a:prstGeom prst="curvedConnector3">
              <a:avLst>
                <a:gd fmla="val 87691" name="adj1"/>
              </a:avLst>
            </a:prstGeom>
            <a:noFill/>
            <a:ln cap="flat" cmpd="sng" w="28575">
              <a:solidFill>
                <a:schemeClr val="accent6"/>
              </a:solidFill>
              <a:prstDash val="solid"/>
              <a:round/>
              <a:headEnd len="med" w="med" type="none"/>
              <a:tailEnd len="med" w="med" type="oval"/>
            </a:ln>
          </p:spPr>
        </p:cxnSp>
      </p:grpSp>
      <p:sp>
        <p:nvSpPr>
          <p:cNvPr id="745" name="Google Shape;745;p7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hallenges">
  <p:cSld name="TITLE_1_1_1_2_1_1_1_1_2_1_1_1_1">
    <p:bg>
      <p:bgPr>
        <a:solidFill>
          <a:schemeClr val="lt2"/>
        </a:solidFill>
      </p:bgPr>
    </p:bg>
    <p:spTree>
      <p:nvGrpSpPr>
        <p:cNvPr id="746" name="Shape 746"/>
        <p:cNvGrpSpPr/>
        <p:nvPr/>
      </p:nvGrpSpPr>
      <p:grpSpPr>
        <a:xfrm>
          <a:off x="0" y="0"/>
          <a:ext cx="0" cy="0"/>
          <a:chOff x="0" y="0"/>
          <a:chExt cx="0" cy="0"/>
        </a:xfrm>
      </p:grpSpPr>
      <p:sp>
        <p:nvSpPr>
          <p:cNvPr id="747" name="Google Shape;747;p7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48" name="Google Shape;748;p7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49" name="Google Shape;749;p7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50" name="Google Shape;750;p7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51" name="Google Shape;751;p74"/>
          <p:cNvSpPr txBox="1"/>
          <p:nvPr/>
        </p:nvSpPr>
        <p:spPr>
          <a:xfrm rot="-5400000">
            <a:off x="-1135200" y="2878025"/>
            <a:ext cx="3017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SKILLS CHALLENGE:</a:t>
            </a:r>
            <a:endParaRPr sz="2000">
              <a:solidFill>
                <a:schemeClr val="lt1"/>
              </a:solidFill>
              <a:latin typeface="Barlow Condensed SemiBold"/>
              <a:ea typeface="Barlow Condensed SemiBold"/>
              <a:cs typeface="Barlow Condensed SemiBold"/>
              <a:sym typeface="Barlow Condensed SemiBold"/>
            </a:endParaRPr>
          </a:p>
        </p:txBody>
      </p:sp>
      <p:grpSp>
        <p:nvGrpSpPr>
          <p:cNvPr id="752" name="Google Shape;752;p74"/>
          <p:cNvGrpSpPr/>
          <p:nvPr/>
        </p:nvGrpSpPr>
        <p:grpSpPr>
          <a:xfrm>
            <a:off x="8200809" y="134761"/>
            <a:ext cx="654900" cy="645300"/>
            <a:chOff x="8200809" y="134761"/>
            <a:chExt cx="654900" cy="645300"/>
          </a:xfrm>
        </p:grpSpPr>
        <p:sp>
          <p:nvSpPr>
            <p:cNvPr id="753" name="Google Shape;753;p74"/>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754" name="Google Shape;754;p74"/>
            <p:cNvCxnSpPr>
              <a:endCxn id="753" idx="0"/>
            </p:cNvCxnSpPr>
            <p:nvPr/>
          </p:nvCxnSpPr>
          <p:spPr>
            <a:xfrm>
              <a:off x="8518809" y="136711"/>
              <a:ext cx="336600" cy="320400"/>
            </a:xfrm>
            <a:prstGeom prst="curvedConnector3">
              <a:avLst>
                <a:gd fmla="val 87691" name="adj1"/>
              </a:avLst>
            </a:prstGeom>
            <a:noFill/>
            <a:ln cap="flat" cmpd="sng" w="28575">
              <a:solidFill>
                <a:schemeClr val="accent2"/>
              </a:solidFill>
              <a:prstDash val="solid"/>
              <a:round/>
              <a:headEnd len="med" w="med" type="none"/>
              <a:tailEnd len="med" w="med" type="oval"/>
            </a:ln>
          </p:spPr>
        </p:cxnSp>
      </p:grpSp>
      <p:sp>
        <p:nvSpPr>
          <p:cNvPr id="755" name="Google Shape;755;p7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s">
  <p:cSld name="TITLE_1_1_1_2_1_1_1_1_2_1_1_1_1_1">
    <p:bg>
      <p:bgPr>
        <a:solidFill>
          <a:schemeClr val="lt2"/>
        </a:solidFill>
      </p:bgPr>
    </p:bg>
    <p:spTree>
      <p:nvGrpSpPr>
        <p:cNvPr id="756" name="Shape 756"/>
        <p:cNvGrpSpPr/>
        <p:nvPr/>
      </p:nvGrpSpPr>
      <p:grpSpPr>
        <a:xfrm>
          <a:off x="0" y="0"/>
          <a:ext cx="0" cy="0"/>
          <a:chOff x="0" y="0"/>
          <a:chExt cx="0" cy="0"/>
        </a:xfrm>
      </p:grpSpPr>
      <p:sp>
        <p:nvSpPr>
          <p:cNvPr id="757" name="Google Shape;757;p7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58" name="Google Shape;758;p7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59" name="Google Shape;759;p7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60" name="Google Shape;760;p7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61" name="Google Shape;761;p75"/>
          <p:cNvSpPr txBox="1"/>
          <p:nvPr/>
        </p:nvSpPr>
        <p:spPr>
          <a:xfrm rot="-5400000">
            <a:off x="-1135200" y="2878025"/>
            <a:ext cx="3017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KNOWLEDGE CHECK:</a:t>
            </a:r>
            <a:endParaRPr sz="2000">
              <a:solidFill>
                <a:schemeClr val="lt1"/>
              </a:solidFill>
              <a:latin typeface="Barlow Condensed SemiBold"/>
              <a:ea typeface="Barlow Condensed SemiBold"/>
              <a:cs typeface="Barlow Condensed SemiBold"/>
              <a:sym typeface="Barlow Condensed SemiBold"/>
            </a:endParaRPr>
          </a:p>
        </p:txBody>
      </p:sp>
      <p:grpSp>
        <p:nvGrpSpPr>
          <p:cNvPr id="762" name="Google Shape;762;p75"/>
          <p:cNvGrpSpPr/>
          <p:nvPr/>
        </p:nvGrpSpPr>
        <p:grpSpPr>
          <a:xfrm>
            <a:off x="8200809" y="134761"/>
            <a:ext cx="654900" cy="645300"/>
            <a:chOff x="8200809" y="134761"/>
            <a:chExt cx="654900" cy="645300"/>
          </a:xfrm>
        </p:grpSpPr>
        <p:sp>
          <p:nvSpPr>
            <p:cNvPr id="763" name="Google Shape;763;p75"/>
            <p:cNvSpPr/>
            <p:nvPr/>
          </p:nvSpPr>
          <p:spPr>
            <a:xfrm flipH="1" rot="5403199">
              <a:off x="8205908" y="130261"/>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764" name="Google Shape;764;p75"/>
            <p:cNvCxnSpPr>
              <a:endCxn id="763" idx="0"/>
            </p:cNvCxnSpPr>
            <p:nvPr/>
          </p:nvCxnSpPr>
          <p:spPr>
            <a:xfrm>
              <a:off x="8518809" y="136711"/>
              <a:ext cx="336600" cy="320400"/>
            </a:xfrm>
            <a:prstGeom prst="curvedConnector3">
              <a:avLst>
                <a:gd fmla="val 87691" name="adj1"/>
              </a:avLst>
            </a:prstGeom>
            <a:noFill/>
            <a:ln cap="flat" cmpd="sng" w="28575">
              <a:solidFill>
                <a:schemeClr val="accent1"/>
              </a:solidFill>
              <a:prstDash val="solid"/>
              <a:round/>
              <a:headEnd len="med" w="med" type="none"/>
              <a:tailEnd len="med" w="med" type="oval"/>
            </a:ln>
          </p:spPr>
        </p:cxnSp>
      </p:grpSp>
      <p:sp>
        <p:nvSpPr>
          <p:cNvPr id="765" name="Google Shape;765;p7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p:cSld name="TITLE_1_1_1_2_1_1_1_1_1">
    <p:bg>
      <p:bgPr>
        <a:solidFill>
          <a:schemeClr val="dk1"/>
        </a:solidFill>
      </p:bgPr>
    </p:bg>
    <p:spTree>
      <p:nvGrpSpPr>
        <p:cNvPr id="766" name="Shape 766"/>
        <p:cNvGrpSpPr/>
        <p:nvPr/>
      </p:nvGrpSpPr>
      <p:grpSpPr>
        <a:xfrm>
          <a:off x="0" y="0"/>
          <a:ext cx="0" cy="0"/>
          <a:chOff x="0" y="0"/>
          <a:chExt cx="0" cy="0"/>
        </a:xfrm>
      </p:grpSpPr>
      <p:sp>
        <p:nvSpPr>
          <p:cNvPr id="767" name="Google Shape;767;p7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6"/>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69" name="Google Shape;769;p7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70" name="Google Shape;770;p7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71" name="Google Shape;771;p7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72" name="Google Shape;772;p7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73" name="Google Shape;773;p7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774" name="Google Shape;774;p76"/>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REAL CASES:</a:t>
            </a:r>
            <a:endParaRPr sz="1200">
              <a:solidFill>
                <a:schemeClr val="lt1"/>
              </a:solidFill>
              <a:latin typeface="Barlow Condensed SemiBold"/>
              <a:ea typeface="Barlow Condensed SemiBold"/>
              <a:cs typeface="Barlow Condensed SemiBold"/>
              <a:sym typeface="Barlow Condensed SemiBold"/>
            </a:endParaRPr>
          </a:p>
        </p:txBody>
      </p:sp>
      <p:pic>
        <p:nvPicPr>
          <p:cNvPr id="775" name="Google Shape;775;p7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76" name="Google Shape;776;p7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1">
  <p:cSld name="TITLE_1_1_1_2_1_1_1_1_2_1_2">
    <p:bg>
      <p:bgPr>
        <a:solidFill>
          <a:schemeClr val="dk1"/>
        </a:solidFill>
      </p:bgPr>
    </p:bg>
    <p:spTree>
      <p:nvGrpSpPr>
        <p:cNvPr id="777" name="Shape 777"/>
        <p:cNvGrpSpPr/>
        <p:nvPr/>
      </p:nvGrpSpPr>
      <p:grpSpPr>
        <a:xfrm>
          <a:off x="0" y="0"/>
          <a:ext cx="0" cy="0"/>
          <a:chOff x="0" y="0"/>
          <a:chExt cx="0" cy="0"/>
        </a:xfrm>
      </p:grpSpPr>
      <p:sp>
        <p:nvSpPr>
          <p:cNvPr id="778" name="Google Shape;778;p7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7"/>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80" name="Google Shape;780;p7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81" name="Google Shape;781;p7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82" name="Google Shape;782;p7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83" name="Google Shape;783;p77"/>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4" name="Google Shape;784;p7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785" name="Google Shape;785;p77"/>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86" name="Google Shape;786;p77"/>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87" name="Google Shape;787;p77"/>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p:cSld name="TITLE_1_1_1_2_1_1_1_1_1_1">
    <p:bg>
      <p:bgPr>
        <a:solidFill>
          <a:schemeClr val="dk1"/>
        </a:solidFill>
      </p:bgPr>
    </p:bg>
    <p:spTree>
      <p:nvGrpSpPr>
        <p:cNvPr id="788" name="Shape 788"/>
        <p:cNvGrpSpPr/>
        <p:nvPr/>
      </p:nvGrpSpPr>
      <p:grpSpPr>
        <a:xfrm>
          <a:off x="0" y="0"/>
          <a:ext cx="0" cy="0"/>
          <a:chOff x="0" y="0"/>
          <a:chExt cx="0" cy="0"/>
        </a:xfrm>
      </p:grpSpPr>
      <p:sp>
        <p:nvSpPr>
          <p:cNvPr id="789" name="Google Shape;789;p7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8"/>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91" name="Google Shape;791;p7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92" name="Google Shape;792;p7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2023 General Assembly</a:t>
            </a:r>
            <a:endParaRPr sz="600">
              <a:solidFill>
                <a:srgbClr val="666666"/>
              </a:solidFill>
              <a:latin typeface="Proxima Nova"/>
              <a:ea typeface="Proxima Nova"/>
              <a:cs typeface="Proxima Nova"/>
              <a:sym typeface="Proxima Nova"/>
            </a:endParaRPr>
          </a:p>
        </p:txBody>
      </p:sp>
      <p:pic>
        <p:nvPicPr>
          <p:cNvPr descr="GA-Cog-900.png" id="793" name="Google Shape;793;p7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94" name="Google Shape;794;p7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795" name="Google Shape;795;p78"/>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
        <p:nvSpPr>
          <p:cNvPr id="796" name="Google Shape;796;p78"/>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rgbClr val="FFFFFF"/>
              </a:solidFill>
              <a:latin typeface="Barlow Condensed"/>
              <a:ea typeface="Barlow Condensed"/>
              <a:cs typeface="Barlow Condensed"/>
              <a:sym typeface="Barlow Condensed"/>
            </a:endParaRPr>
          </a:p>
        </p:txBody>
      </p:sp>
      <p:grpSp>
        <p:nvGrpSpPr>
          <p:cNvPr id="797" name="Google Shape;797;p78"/>
          <p:cNvGrpSpPr/>
          <p:nvPr/>
        </p:nvGrpSpPr>
        <p:grpSpPr>
          <a:xfrm>
            <a:off x="8201321" y="134561"/>
            <a:ext cx="654900" cy="645300"/>
            <a:chOff x="9160534" y="57586"/>
            <a:chExt cx="654900" cy="645300"/>
          </a:xfrm>
        </p:grpSpPr>
        <p:sp>
          <p:nvSpPr>
            <p:cNvPr id="798" name="Google Shape;798;p78"/>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799" name="Google Shape;799;p78"/>
            <p:cNvCxnSpPr>
              <a:endCxn id="798"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800" name="Google Shape;800;p7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801" name="Google Shape;801;p78"/>
          <p:cNvSpPr txBox="1"/>
          <p:nvPr>
            <p:ph type="ctrTitle"/>
          </p:nvPr>
        </p:nvSpPr>
        <p:spPr>
          <a:xfrm rot="-5400000">
            <a:off x="-861030" y="1670700"/>
            <a:ext cx="25869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WH">
  <p:cSld name="TITLE_1_1_1_2_1_1_1_1_1_1_1">
    <p:bg>
      <p:bgPr>
        <a:solidFill>
          <a:schemeClr val="lt1"/>
        </a:solidFill>
      </p:bgPr>
    </p:bg>
    <p:spTree>
      <p:nvGrpSpPr>
        <p:cNvPr id="802" name="Shape 802"/>
        <p:cNvGrpSpPr/>
        <p:nvPr/>
      </p:nvGrpSpPr>
      <p:grpSpPr>
        <a:xfrm>
          <a:off x="0" y="0"/>
          <a:ext cx="0" cy="0"/>
          <a:chOff x="0" y="0"/>
          <a:chExt cx="0" cy="0"/>
        </a:xfrm>
      </p:grpSpPr>
      <p:sp>
        <p:nvSpPr>
          <p:cNvPr id="803" name="Google Shape;803;p79"/>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04" name="Google Shape;804;p7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05" name="Google Shape;805;p7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06" name="Google Shape;806;p7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807" name="Google Shape;807;p79"/>
          <p:cNvSpPr txBox="1"/>
          <p:nvPr/>
        </p:nvSpPr>
        <p:spPr>
          <a:xfrm rot="-5400000">
            <a:off x="-1058094" y="2939350"/>
            <a:ext cx="2862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
        <p:nvSpPr>
          <p:cNvPr id="808" name="Google Shape;808;p79"/>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809" name="Google Shape;809;p79"/>
          <p:cNvGrpSpPr/>
          <p:nvPr/>
        </p:nvGrpSpPr>
        <p:grpSpPr>
          <a:xfrm>
            <a:off x="8201321" y="134561"/>
            <a:ext cx="654900" cy="645300"/>
            <a:chOff x="9160534" y="57586"/>
            <a:chExt cx="654900" cy="645300"/>
          </a:xfrm>
        </p:grpSpPr>
        <p:sp>
          <p:nvSpPr>
            <p:cNvPr id="810" name="Google Shape;810;p79"/>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11" name="Google Shape;811;p79"/>
            <p:cNvCxnSpPr>
              <a:endCxn id="810"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812" name="Google Shape;812;p7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storming">
  <p:cSld name="TITLE_1_1_1_2_1_1_1_1_1_1_1_1">
    <p:bg>
      <p:bgPr>
        <a:solidFill>
          <a:schemeClr val="lt2"/>
        </a:solidFill>
      </p:bgPr>
    </p:bg>
    <p:spTree>
      <p:nvGrpSpPr>
        <p:cNvPr id="813" name="Shape 813"/>
        <p:cNvGrpSpPr/>
        <p:nvPr/>
      </p:nvGrpSpPr>
      <p:grpSpPr>
        <a:xfrm>
          <a:off x="0" y="0"/>
          <a:ext cx="0" cy="0"/>
          <a:chOff x="0" y="0"/>
          <a:chExt cx="0" cy="0"/>
        </a:xfrm>
      </p:grpSpPr>
      <p:sp>
        <p:nvSpPr>
          <p:cNvPr id="814" name="Google Shape;814;p80"/>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15" name="Google Shape;815;p8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16" name="Google Shape;816;p8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17" name="Google Shape;817;p8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818" name="Google Shape;818;p80"/>
          <p:cNvSpPr txBox="1"/>
          <p:nvPr/>
        </p:nvSpPr>
        <p:spPr>
          <a:xfrm rot="-5400000">
            <a:off x="-1058094" y="2939350"/>
            <a:ext cx="2862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BRAINSTORMING:</a:t>
            </a:r>
            <a:endParaRPr sz="2000">
              <a:solidFill>
                <a:schemeClr val="dk1"/>
              </a:solidFill>
              <a:latin typeface="Barlow Condensed SemiBold"/>
              <a:ea typeface="Barlow Condensed SemiBold"/>
              <a:cs typeface="Barlow Condensed SemiBold"/>
              <a:sym typeface="Barlow Condensed SemiBold"/>
            </a:endParaRPr>
          </a:p>
        </p:txBody>
      </p:sp>
      <p:sp>
        <p:nvSpPr>
          <p:cNvPr id="819" name="Google Shape;819;p80"/>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820" name="Google Shape;820;p80"/>
          <p:cNvGrpSpPr/>
          <p:nvPr/>
        </p:nvGrpSpPr>
        <p:grpSpPr>
          <a:xfrm>
            <a:off x="8201321" y="134561"/>
            <a:ext cx="654900" cy="645300"/>
            <a:chOff x="9160534" y="57586"/>
            <a:chExt cx="654900" cy="645300"/>
          </a:xfrm>
        </p:grpSpPr>
        <p:sp>
          <p:nvSpPr>
            <p:cNvPr id="821" name="Google Shape;821;p80"/>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22" name="Google Shape;822;p80"/>
            <p:cNvCxnSpPr>
              <a:endCxn id="821" idx="0"/>
            </p:cNvCxnSpPr>
            <p:nvPr/>
          </p:nvCxnSpPr>
          <p:spPr>
            <a:xfrm>
              <a:off x="9478534" y="59536"/>
              <a:ext cx="336600" cy="320400"/>
            </a:xfrm>
            <a:prstGeom prst="curvedConnector3">
              <a:avLst>
                <a:gd fmla="val 83951" name="adj1"/>
              </a:avLst>
            </a:prstGeom>
            <a:noFill/>
            <a:ln cap="flat" cmpd="sng" w="28575">
              <a:solidFill>
                <a:schemeClr val="accent4"/>
              </a:solidFill>
              <a:prstDash val="solid"/>
              <a:round/>
              <a:headEnd len="med" w="med" type="none"/>
              <a:tailEnd len="med" w="med" type="oval"/>
            </a:ln>
          </p:spPr>
        </p:cxnSp>
      </p:grpSp>
      <p:sp>
        <p:nvSpPr>
          <p:cNvPr id="823" name="Google Shape;823;p8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spTree>
      <p:nvGrpSpPr>
        <p:cNvPr id="79" name="Shape 79"/>
        <p:cNvGrpSpPr/>
        <p:nvPr/>
      </p:nvGrpSpPr>
      <p:grpSpPr>
        <a:xfrm>
          <a:off x="0" y="0"/>
          <a:ext cx="0" cy="0"/>
          <a:chOff x="0" y="0"/>
          <a:chExt cx="0" cy="0"/>
        </a:xfrm>
      </p:grpSpPr>
      <p:sp>
        <p:nvSpPr>
          <p:cNvPr id="80" name="Google Shape;80;p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82" name="Google Shape;82;p9"/>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83" name="Google Shape;83;p9"/>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84" name="Google Shape;84;p9"/>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4</a:t>
            </a:r>
            <a:endParaRPr b="1" sz="2400">
              <a:solidFill>
                <a:schemeClr val="lt1"/>
              </a:solidFill>
              <a:latin typeface="Barlow Condensed"/>
              <a:ea typeface="Barlow Condensed"/>
              <a:cs typeface="Barlow Condensed"/>
              <a:sym typeface="Barlow Condensed"/>
            </a:endParaRPr>
          </a:p>
        </p:txBody>
      </p:sp>
      <p:sp>
        <p:nvSpPr>
          <p:cNvPr id="85" name="Google Shape;85;p9"/>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AGENDA</a:t>
            </a:r>
            <a:endParaRPr b="1" sz="3000">
              <a:latin typeface="Barlow Condensed"/>
              <a:ea typeface="Barlow Condensed"/>
              <a:cs typeface="Barlow Condensed"/>
              <a:sym typeface="Barlow Condensed"/>
            </a:endParaRPr>
          </a:p>
        </p:txBody>
      </p:sp>
      <p:sp>
        <p:nvSpPr>
          <p:cNvPr id="86" name="Google Shape;86;p9"/>
          <p:cNvSpPr txBox="1"/>
          <p:nvPr>
            <p:ph idx="1" type="subTitle"/>
          </p:nvPr>
        </p:nvSpPr>
        <p:spPr>
          <a:xfrm>
            <a:off x="590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7" name="Google Shape;87;p9"/>
          <p:cNvSpPr txBox="1"/>
          <p:nvPr>
            <p:ph idx="2" type="subTitle"/>
          </p:nvPr>
        </p:nvSpPr>
        <p:spPr>
          <a:xfrm>
            <a:off x="2495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8" name="Google Shape;88;p9"/>
          <p:cNvSpPr txBox="1"/>
          <p:nvPr>
            <p:ph idx="3" type="subTitle"/>
          </p:nvPr>
        </p:nvSpPr>
        <p:spPr>
          <a:xfrm>
            <a:off x="590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9" name="Google Shape;89;p9"/>
          <p:cNvSpPr txBox="1"/>
          <p:nvPr>
            <p:ph idx="4" type="subTitle"/>
          </p:nvPr>
        </p:nvSpPr>
        <p:spPr>
          <a:xfrm>
            <a:off x="2495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90" name="Google Shape;90;p9"/>
          <p:cNvSpPr/>
          <p:nvPr>
            <p:ph idx="5" type="pic"/>
          </p:nvPr>
        </p:nvSpPr>
        <p:spPr>
          <a:xfrm>
            <a:off x="4744800" y="-470614"/>
            <a:ext cx="6056700" cy="5976300"/>
          </a:xfrm>
          <a:prstGeom prst="ellipse">
            <a:avLst/>
          </a:prstGeom>
          <a:noFill/>
          <a:ln>
            <a:noFill/>
          </a:ln>
          <a:effectLst>
            <a:outerShdw blurRad="57150" rotWithShape="0" algn="bl" dir="12420000" dist="19050">
              <a:srgbClr val="000000">
                <a:alpha val="50000"/>
              </a:srgbClr>
            </a:outerShdw>
          </a:effectLst>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p:cSld name="TITLE_AND_BODY_8_2_1">
    <p:bg>
      <p:bgPr>
        <a:solidFill>
          <a:schemeClr val="dk1"/>
        </a:solidFill>
      </p:bgPr>
    </p:bg>
    <p:spTree>
      <p:nvGrpSpPr>
        <p:cNvPr id="824" name="Shape 824"/>
        <p:cNvGrpSpPr/>
        <p:nvPr/>
      </p:nvGrpSpPr>
      <p:grpSpPr>
        <a:xfrm>
          <a:off x="0" y="0"/>
          <a:ext cx="0" cy="0"/>
          <a:chOff x="0" y="0"/>
          <a:chExt cx="0" cy="0"/>
        </a:xfrm>
      </p:grpSpPr>
      <p:sp>
        <p:nvSpPr>
          <p:cNvPr id="825" name="Google Shape;825;p81"/>
          <p:cNvSpPr/>
          <p:nvPr/>
        </p:nvSpPr>
        <p:spPr>
          <a:xfrm>
            <a:off x="457200" y="1600200"/>
            <a:ext cx="7248600" cy="722700"/>
          </a:xfrm>
          <a:prstGeom prst="roundRect">
            <a:avLst>
              <a:gd fmla="val 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27" name="Google Shape;827;p8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28" name="Google Shape;828;p81"/>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lt1"/>
                </a:solidFill>
                <a:latin typeface="Barlow Condensed"/>
                <a:ea typeface="Barlow Condensed"/>
                <a:cs typeface="Barlow Condensed"/>
                <a:sym typeface="Barlow Condensed"/>
              </a:rPr>
              <a:t>TRIVIA</a:t>
            </a:r>
            <a:endParaRPr b="1" sz="3000">
              <a:solidFill>
                <a:schemeClr val="lt1"/>
              </a:solidFill>
              <a:latin typeface="Barlow Condensed"/>
              <a:ea typeface="Barlow Condensed"/>
              <a:cs typeface="Barlow Condensed"/>
              <a:sym typeface="Barlow Condensed"/>
            </a:endParaRPr>
          </a:p>
        </p:txBody>
      </p:sp>
      <p:sp>
        <p:nvSpPr>
          <p:cNvPr id="829" name="Google Shape;829;p81"/>
          <p:cNvSpPr txBox="1"/>
          <p:nvPr>
            <p:ph idx="1" type="subTitle"/>
          </p:nvPr>
        </p:nvSpPr>
        <p:spPr>
          <a:xfrm>
            <a:off x="704850" y="1676400"/>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30" name="Google Shape;830;p81"/>
          <p:cNvSpPr/>
          <p:nvPr/>
        </p:nvSpPr>
        <p:spPr>
          <a:xfrm>
            <a:off x="457200" y="249555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1"/>
          <p:cNvSpPr/>
          <p:nvPr/>
        </p:nvSpPr>
        <p:spPr>
          <a:xfrm>
            <a:off x="4241386" y="249555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1"/>
          <p:cNvSpPr/>
          <p:nvPr/>
        </p:nvSpPr>
        <p:spPr>
          <a:xfrm>
            <a:off x="457200" y="327660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1"/>
          <p:cNvSpPr/>
          <p:nvPr/>
        </p:nvSpPr>
        <p:spPr>
          <a:xfrm>
            <a:off x="4241386" y="327660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1"/>
          <p:cNvSpPr txBox="1"/>
          <p:nvPr>
            <p:ph idx="2" type="subTitle"/>
          </p:nvPr>
        </p:nvSpPr>
        <p:spPr>
          <a:xfrm>
            <a:off x="1028700"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35" name="Google Shape;835;p81"/>
          <p:cNvSpPr txBox="1"/>
          <p:nvPr>
            <p:ph idx="3" type="subTitle"/>
          </p:nvPr>
        </p:nvSpPr>
        <p:spPr>
          <a:xfrm>
            <a:off x="4771781"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36" name="Google Shape;836;p81"/>
          <p:cNvSpPr txBox="1"/>
          <p:nvPr>
            <p:ph idx="4" type="subTitle"/>
          </p:nvPr>
        </p:nvSpPr>
        <p:spPr>
          <a:xfrm>
            <a:off x="1028700"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37" name="Google Shape;837;p81"/>
          <p:cNvSpPr txBox="1"/>
          <p:nvPr>
            <p:ph idx="5" type="subTitle"/>
          </p:nvPr>
        </p:nvSpPr>
        <p:spPr>
          <a:xfrm>
            <a:off x="4771781"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38" name="Google Shape;838;p81"/>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A:</a:t>
            </a:r>
            <a:endParaRPr b="1">
              <a:solidFill>
                <a:schemeClr val="lt1"/>
              </a:solidFill>
              <a:latin typeface="Barlow Condensed"/>
              <a:ea typeface="Barlow Condensed"/>
              <a:cs typeface="Barlow Condensed"/>
              <a:sym typeface="Barlow Condensed"/>
            </a:endParaRPr>
          </a:p>
        </p:txBody>
      </p:sp>
      <p:sp>
        <p:nvSpPr>
          <p:cNvPr id="839" name="Google Shape;839;p81"/>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C:</a:t>
            </a:r>
            <a:endParaRPr b="1">
              <a:solidFill>
                <a:schemeClr val="lt1"/>
              </a:solidFill>
              <a:latin typeface="Barlow Condensed"/>
              <a:ea typeface="Barlow Condensed"/>
              <a:cs typeface="Barlow Condensed"/>
              <a:sym typeface="Barlow Condensed"/>
            </a:endParaRPr>
          </a:p>
        </p:txBody>
      </p:sp>
      <p:sp>
        <p:nvSpPr>
          <p:cNvPr id="840" name="Google Shape;840;p81"/>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B:</a:t>
            </a:r>
            <a:endParaRPr b="1">
              <a:solidFill>
                <a:schemeClr val="lt1"/>
              </a:solidFill>
              <a:latin typeface="Barlow Condensed"/>
              <a:ea typeface="Barlow Condensed"/>
              <a:cs typeface="Barlow Condensed"/>
              <a:sym typeface="Barlow Condensed"/>
            </a:endParaRPr>
          </a:p>
        </p:txBody>
      </p:sp>
      <p:sp>
        <p:nvSpPr>
          <p:cNvPr id="841" name="Google Shape;841;p81"/>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D:</a:t>
            </a:r>
            <a:endParaRPr b="1">
              <a:solidFill>
                <a:schemeClr val="lt1"/>
              </a:solidFill>
              <a:latin typeface="Barlow Condensed"/>
              <a:ea typeface="Barlow Condensed"/>
              <a:cs typeface="Barlow Condensed"/>
              <a:sym typeface="Barlow Condensed"/>
            </a:endParaRPr>
          </a:p>
        </p:txBody>
      </p:sp>
      <p:sp>
        <p:nvSpPr>
          <p:cNvPr id="842" name="Google Shape;842;p81"/>
          <p:cNvSpPr txBox="1"/>
          <p:nvPr>
            <p:ph idx="6" type="subTitle"/>
          </p:nvPr>
        </p:nvSpPr>
        <p:spPr>
          <a:xfrm>
            <a:off x="457200" y="683100"/>
            <a:ext cx="7031100" cy="230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WH">
  <p:cSld name="TITLE_AND_BODY_8_2_1_2">
    <p:bg>
      <p:bgPr>
        <a:solidFill>
          <a:schemeClr val="lt2"/>
        </a:solidFill>
      </p:bgPr>
    </p:bg>
    <p:spTree>
      <p:nvGrpSpPr>
        <p:cNvPr id="843" name="Shape 843"/>
        <p:cNvGrpSpPr/>
        <p:nvPr/>
      </p:nvGrpSpPr>
      <p:grpSpPr>
        <a:xfrm>
          <a:off x="0" y="0"/>
          <a:ext cx="0" cy="0"/>
          <a:chOff x="0" y="0"/>
          <a:chExt cx="0" cy="0"/>
        </a:xfrm>
      </p:grpSpPr>
      <p:sp>
        <p:nvSpPr>
          <p:cNvPr id="844" name="Google Shape;844;p82"/>
          <p:cNvSpPr/>
          <p:nvPr/>
        </p:nvSpPr>
        <p:spPr>
          <a:xfrm>
            <a:off x="457200" y="1600200"/>
            <a:ext cx="7248600" cy="722700"/>
          </a:xfrm>
          <a:prstGeom prst="roundRect">
            <a:avLst>
              <a:gd fmla="val 0" name="adj"/>
            </a:avLst>
          </a:pr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6" name="Google Shape;846;p8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47" name="Google Shape;847;p82"/>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dk1"/>
                </a:solidFill>
                <a:latin typeface="Barlow Condensed"/>
                <a:ea typeface="Barlow Condensed"/>
                <a:cs typeface="Barlow Condensed"/>
                <a:sym typeface="Barlow Condensed"/>
              </a:rPr>
              <a:t>TRIVIA</a:t>
            </a:r>
            <a:endParaRPr b="1" sz="3000">
              <a:solidFill>
                <a:schemeClr val="dk1"/>
              </a:solidFill>
              <a:latin typeface="Barlow Condensed"/>
              <a:ea typeface="Barlow Condensed"/>
              <a:cs typeface="Barlow Condensed"/>
              <a:sym typeface="Barlow Condensed"/>
            </a:endParaRPr>
          </a:p>
        </p:txBody>
      </p:sp>
      <p:sp>
        <p:nvSpPr>
          <p:cNvPr id="848" name="Google Shape;848;p82"/>
          <p:cNvSpPr txBox="1"/>
          <p:nvPr>
            <p:ph idx="1" type="subTitle"/>
          </p:nvPr>
        </p:nvSpPr>
        <p:spPr>
          <a:xfrm>
            <a:off x="704850" y="1676400"/>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49" name="Google Shape;849;p82"/>
          <p:cNvSpPr/>
          <p:nvPr/>
        </p:nvSpPr>
        <p:spPr>
          <a:xfrm>
            <a:off x="457200"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2"/>
          <p:cNvSpPr/>
          <p:nvPr/>
        </p:nvSpPr>
        <p:spPr>
          <a:xfrm>
            <a:off x="4241386"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2"/>
          <p:cNvSpPr/>
          <p:nvPr/>
        </p:nvSpPr>
        <p:spPr>
          <a:xfrm>
            <a:off x="457200"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2"/>
          <p:cNvSpPr/>
          <p:nvPr/>
        </p:nvSpPr>
        <p:spPr>
          <a:xfrm>
            <a:off x="4241386"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2"/>
          <p:cNvSpPr txBox="1"/>
          <p:nvPr>
            <p:ph idx="2" type="subTitle"/>
          </p:nvPr>
        </p:nvSpPr>
        <p:spPr>
          <a:xfrm>
            <a:off x="1028700"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54" name="Google Shape;854;p82"/>
          <p:cNvSpPr txBox="1"/>
          <p:nvPr>
            <p:ph idx="3" type="subTitle"/>
          </p:nvPr>
        </p:nvSpPr>
        <p:spPr>
          <a:xfrm>
            <a:off x="4771781"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55" name="Google Shape;855;p82"/>
          <p:cNvSpPr txBox="1"/>
          <p:nvPr>
            <p:ph idx="4" type="subTitle"/>
          </p:nvPr>
        </p:nvSpPr>
        <p:spPr>
          <a:xfrm>
            <a:off x="1028700"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56" name="Google Shape;856;p82"/>
          <p:cNvSpPr txBox="1"/>
          <p:nvPr>
            <p:ph idx="5" type="subTitle"/>
          </p:nvPr>
        </p:nvSpPr>
        <p:spPr>
          <a:xfrm>
            <a:off x="4771781"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57" name="Google Shape;857;p82"/>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A:</a:t>
            </a:r>
            <a:endParaRPr b="1">
              <a:solidFill>
                <a:schemeClr val="lt1"/>
              </a:solidFill>
              <a:latin typeface="Barlow Condensed"/>
              <a:ea typeface="Barlow Condensed"/>
              <a:cs typeface="Barlow Condensed"/>
              <a:sym typeface="Barlow Condensed"/>
            </a:endParaRPr>
          </a:p>
        </p:txBody>
      </p:sp>
      <p:sp>
        <p:nvSpPr>
          <p:cNvPr id="858" name="Google Shape;858;p82"/>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C:</a:t>
            </a:r>
            <a:endParaRPr b="1">
              <a:solidFill>
                <a:schemeClr val="lt1"/>
              </a:solidFill>
              <a:latin typeface="Barlow Condensed"/>
              <a:ea typeface="Barlow Condensed"/>
              <a:cs typeface="Barlow Condensed"/>
              <a:sym typeface="Barlow Condensed"/>
            </a:endParaRPr>
          </a:p>
        </p:txBody>
      </p:sp>
      <p:sp>
        <p:nvSpPr>
          <p:cNvPr id="859" name="Google Shape;859;p82"/>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B:</a:t>
            </a:r>
            <a:endParaRPr b="1">
              <a:solidFill>
                <a:schemeClr val="lt1"/>
              </a:solidFill>
              <a:latin typeface="Barlow Condensed"/>
              <a:ea typeface="Barlow Condensed"/>
              <a:cs typeface="Barlow Condensed"/>
              <a:sym typeface="Barlow Condensed"/>
            </a:endParaRPr>
          </a:p>
        </p:txBody>
      </p:sp>
      <p:sp>
        <p:nvSpPr>
          <p:cNvPr id="860" name="Google Shape;860;p82"/>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D:</a:t>
            </a:r>
            <a:endParaRPr b="1">
              <a:solidFill>
                <a:schemeClr val="lt1"/>
              </a:solidFill>
              <a:latin typeface="Barlow Condensed"/>
              <a:ea typeface="Barlow Condensed"/>
              <a:cs typeface="Barlow Condensed"/>
              <a:sym typeface="Barlow Condensed"/>
            </a:endParaRPr>
          </a:p>
        </p:txBody>
      </p:sp>
      <p:sp>
        <p:nvSpPr>
          <p:cNvPr id="861" name="Google Shape;861;p82"/>
          <p:cNvSpPr txBox="1"/>
          <p:nvPr>
            <p:ph idx="6" type="subTitle"/>
          </p:nvPr>
        </p:nvSpPr>
        <p:spPr>
          <a:xfrm>
            <a:off x="457200" y="949800"/>
            <a:ext cx="7031100" cy="230100"/>
          </a:xfrm>
          <a:prstGeom prst="rect">
            <a:avLst/>
          </a:prstGeom>
        </p:spPr>
        <p:txBody>
          <a:bodyPr anchorCtr="0" anchor="ctr" bIns="0" lIns="0" spcFirstLastPara="1" rIns="0" wrap="square" tIns="0">
            <a:noAutofit/>
          </a:bodyPr>
          <a:lstStyle>
            <a:lvl1pPr lvl="0" rtl="0">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p:cSld name="TITLE_AND_BODY_8_2_1_1">
    <p:bg>
      <p:bgPr>
        <a:solidFill>
          <a:schemeClr val="dk1"/>
        </a:solidFill>
      </p:bgPr>
    </p:bg>
    <p:spTree>
      <p:nvGrpSpPr>
        <p:cNvPr id="862" name="Shape 862"/>
        <p:cNvGrpSpPr/>
        <p:nvPr/>
      </p:nvGrpSpPr>
      <p:grpSpPr>
        <a:xfrm>
          <a:off x="0" y="0"/>
          <a:ext cx="0" cy="0"/>
          <a:chOff x="0" y="0"/>
          <a:chExt cx="0" cy="0"/>
        </a:xfrm>
      </p:grpSpPr>
      <p:sp>
        <p:nvSpPr>
          <p:cNvPr id="863" name="Google Shape;863;p83"/>
          <p:cNvSpPr/>
          <p:nvPr/>
        </p:nvSpPr>
        <p:spPr>
          <a:xfrm>
            <a:off x="457200" y="1686163"/>
            <a:ext cx="7248600" cy="19431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65" name="Google Shape;865;p8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66" name="Google Shape;866;p83"/>
          <p:cNvSpPr txBox="1"/>
          <p:nvPr>
            <p:ph idx="1" type="subTitle"/>
          </p:nvPr>
        </p:nvSpPr>
        <p:spPr>
          <a:xfrm>
            <a:off x="685800" y="1762363"/>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67" name="Google Shape;867;p83"/>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lt1"/>
                </a:solidFill>
                <a:latin typeface="Barlow Condensed"/>
                <a:ea typeface="Barlow Condensed"/>
                <a:cs typeface="Barlow Condensed"/>
                <a:sym typeface="Barlow Condensed"/>
              </a:rPr>
              <a:t>TRIVIA</a:t>
            </a:r>
            <a:endParaRPr b="1" sz="3000">
              <a:solidFill>
                <a:schemeClr val="lt1"/>
              </a:solidFill>
              <a:latin typeface="Barlow Condensed"/>
              <a:ea typeface="Barlow Condensed"/>
              <a:cs typeface="Barlow Condensed"/>
              <a:sym typeface="Barlow Condensed"/>
            </a:endParaRPr>
          </a:p>
        </p:txBody>
      </p:sp>
      <p:sp>
        <p:nvSpPr>
          <p:cNvPr id="868" name="Google Shape;868;p83"/>
          <p:cNvSpPr txBox="1"/>
          <p:nvPr>
            <p:ph idx="2" type="subTitle"/>
          </p:nvPr>
        </p:nvSpPr>
        <p:spPr>
          <a:xfrm>
            <a:off x="457200" y="683100"/>
            <a:ext cx="7031100" cy="230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MIST">
  <p:cSld name="TITLE_AND_BODY_8_2_1_1_1">
    <p:bg>
      <p:bgPr>
        <a:solidFill>
          <a:schemeClr val="lt2"/>
        </a:solidFill>
      </p:bgPr>
    </p:bg>
    <p:spTree>
      <p:nvGrpSpPr>
        <p:cNvPr id="869" name="Shape 869"/>
        <p:cNvGrpSpPr/>
        <p:nvPr/>
      </p:nvGrpSpPr>
      <p:grpSpPr>
        <a:xfrm>
          <a:off x="0" y="0"/>
          <a:ext cx="0" cy="0"/>
          <a:chOff x="0" y="0"/>
          <a:chExt cx="0" cy="0"/>
        </a:xfrm>
      </p:grpSpPr>
      <p:sp>
        <p:nvSpPr>
          <p:cNvPr id="870" name="Google Shape;870;p84"/>
          <p:cNvSpPr/>
          <p:nvPr/>
        </p:nvSpPr>
        <p:spPr>
          <a:xfrm>
            <a:off x="457200" y="1600188"/>
            <a:ext cx="7248600" cy="19431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72" name="Google Shape;872;p8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73" name="Google Shape;873;p84"/>
          <p:cNvSpPr txBox="1"/>
          <p:nvPr>
            <p:ph idx="1" type="subTitle"/>
          </p:nvPr>
        </p:nvSpPr>
        <p:spPr>
          <a:xfrm>
            <a:off x="685800" y="1676388"/>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874" name="Google Shape;874;p84"/>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dk1"/>
                </a:solidFill>
                <a:latin typeface="Barlow Condensed"/>
                <a:ea typeface="Barlow Condensed"/>
                <a:cs typeface="Barlow Condensed"/>
                <a:sym typeface="Barlow Condensed"/>
              </a:rPr>
              <a:t>TRIVIA</a:t>
            </a:r>
            <a:endParaRPr b="1" sz="3000">
              <a:solidFill>
                <a:schemeClr val="dk1"/>
              </a:solidFill>
              <a:latin typeface="Barlow Condensed"/>
              <a:ea typeface="Barlow Condensed"/>
              <a:cs typeface="Barlow Condensed"/>
              <a:sym typeface="Barlow Condensed"/>
            </a:endParaRPr>
          </a:p>
        </p:txBody>
      </p:sp>
      <p:sp>
        <p:nvSpPr>
          <p:cNvPr id="875" name="Google Shape;875;p84"/>
          <p:cNvSpPr txBox="1"/>
          <p:nvPr>
            <p:ph idx="2" type="subTitle"/>
          </p:nvPr>
        </p:nvSpPr>
        <p:spPr>
          <a:xfrm>
            <a:off x="457200" y="949800"/>
            <a:ext cx="7031100" cy="230100"/>
          </a:xfrm>
          <a:prstGeom prst="rect">
            <a:avLst/>
          </a:prstGeom>
        </p:spPr>
        <p:txBody>
          <a:bodyPr anchorCtr="0" anchor="ctr" bIns="0" lIns="0" spcFirstLastPara="1" rIns="0" wrap="square" tIns="0">
            <a:noAutofit/>
          </a:bodyPr>
          <a:lstStyle>
            <a:lvl1pPr lvl="0" rtl="0">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nk">
  <p:cSld name="TITLE_1">
    <p:bg>
      <p:bgPr>
        <a:solidFill>
          <a:schemeClr val="dk1"/>
        </a:solidFill>
      </p:bgPr>
    </p:bg>
    <p:spTree>
      <p:nvGrpSpPr>
        <p:cNvPr id="876" name="Shape 876"/>
        <p:cNvGrpSpPr/>
        <p:nvPr/>
      </p:nvGrpSpPr>
      <p:grpSpPr>
        <a:xfrm>
          <a:off x="0" y="0"/>
          <a:ext cx="0" cy="0"/>
          <a:chOff x="0" y="0"/>
          <a:chExt cx="0" cy="0"/>
        </a:xfrm>
      </p:grpSpPr>
      <p:sp>
        <p:nvSpPr>
          <p:cNvPr id="877" name="Google Shape;877;p85"/>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878" name="Google Shape;878;p85"/>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879" name="Google Shape;879;p85"/>
          <p:cNvPicPr preferRelativeResize="0"/>
          <p:nvPr/>
        </p:nvPicPr>
        <p:blipFill rotWithShape="1">
          <a:blip r:embed="rId3">
            <a:alphaModFix amt="17000"/>
          </a:blip>
          <a:srcRect b="-44795" l="7279" r="-59255" t="-7156"/>
          <a:stretch/>
        </p:blipFill>
        <p:spPr>
          <a:xfrm>
            <a:off x="4971150" y="-542300"/>
            <a:ext cx="8258400" cy="8257200"/>
          </a:xfrm>
          <a:prstGeom prst="ellipse">
            <a:avLst/>
          </a:prstGeom>
          <a:noFill/>
          <a:ln>
            <a:noFill/>
          </a:ln>
        </p:spPr>
      </p:pic>
      <p:sp>
        <p:nvSpPr>
          <p:cNvPr id="880" name="Google Shape;880;p85"/>
          <p:cNvSpPr txBox="1"/>
          <p:nvPr>
            <p:ph type="ctrTitle"/>
          </p:nvPr>
        </p:nvSpPr>
        <p:spPr>
          <a:xfrm>
            <a:off x="1344930" y="2593140"/>
            <a:ext cx="5486400" cy="914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881" name="Google Shape;881;p85"/>
          <p:cNvSpPr txBox="1"/>
          <p:nvPr>
            <p:ph idx="2" type="ctrTitle"/>
          </p:nvPr>
        </p:nvSpPr>
        <p:spPr>
          <a:xfrm>
            <a:off x="139065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882" name="Google Shape;882;p85"/>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loud">
  <p:cSld name="TITLE_1_1">
    <p:bg>
      <p:bgPr>
        <a:solidFill>
          <a:schemeClr val="lt1"/>
        </a:solidFill>
      </p:bgPr>
    </p:bg>
    <p:spTree>
      <p:nvGrpSpPr>
        <p:cNvPr id="883" name="Shape 883"/>
        <p:cNvGrpSpPr/>
        <p:nvPr/>
      </p:nvGrpSpPr>
      <p:grpSpPr>
        <a:xfrm>
          <a:off x="0" y="0"/>
          <a:ext cx="0" cy="0"/>
          <a:chOff x="0" y="0"/>
          <a:chExt cx="0" cy="0"/>
        </a:xfrm>
      </p:grpSpPr>
      <p:sp>
        <p:nvSpPr>
          <p:cNvPr id="884" name="Google Shape;884;p8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885" name="Google Shape;885;p8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886" name="Google Shape;886;p8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887" name="Google Shape;887;p86"/>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888" name="Google Shape;888;p86"/>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889" name="Google Shape;889;p8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ist">
  <p:cSld name="TITLE_1_1_2">
    <p:bg>
      <p:bgPr>
        <a:solidFill>
          <a:schemeClr val="lt2"/>
        </a:solidFill>
      </p:bgPr>
    </p:bg>
    <p:spTree>
      <p:nvGrpSpPr>
        <p:cNvPr id="890" name="Shape 890"/>
        <p:cNvGrpSpPr/>
        <p:nvPr/>
      </p:nvGrpSpPr>
      <p:grpSpPr>
        <a:xfrm>
          <a:off x="0" y="0"/>
          <a:ext cx="0" cy="0"/>
          <a:chOff x="0" y="0"/>
          <a:chExt cx="0" cy="0"/>
        </a:xfrm>
      </p:grpSpPr>
      <p:sp>
        <p:nvSpPr>
          <p:cNvPr id="891" name="Google Shape;891;p87"/>
          <p:cNvSpPr/>
          <p:nvPr/>
        </p:nvSpPr>
        <p:spPr>
          <a:xfrm>
            <a:off x="0" y="4524625"/>
            <a:ext cx="2451600" cy="61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892" name="Google Shape;892;p8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893" name="Google Shape;893;p8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894" name="Google Shape;894;p87"/>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895" name="Google Shape;895;p87"/>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896" name="Google Shape;896;p87"/>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p:cSld name="TITLE_AND_BODY_8_2_2">
    <p:bg>
      <p:bgPr>
        <a:solidFill>
          <a:schemeClr val="dk1"/>
        </a:solidFill>
      </p:bgPr>
    </p:bg>
    <p:spTree>
      <p:nvGrpSpPr>
        <p:cNvPr id="897" name="Shape 897"/>
        <p:cNvGrpSpPr/>
        <p:nvPr/>
      </p:nvGrpSpPr>
      <p:grpSpPr>
        <a:xfrm>
          <a:off x="0" y="0"/>
          <a:ext cx="0" cy="0"/>
          <a:chOff x="0" y="0"/>
          <a:chExt cx="0" cy="0"/>
        </a:xfrm>
      </p:grpSpPr>
      <p:sp>
        <p:nvSpPr>
          <p:cNvPr id="898" name="Google Shape;898;p8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99" name="Google Shape;899;p88"/>
          <p:cNvSpPr txBox="1"/>
          <p:nvPr/>
        </p:nvSpPr>
        <p:spPr>
          <a:xfrm>
            <a:off x="457200" y="2083938"/>
            <a:ext cx="3190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DON’T FORGET:</a:t>
            </a:r>
            <a:endParaRPr sz="4000">
              <a:solidFill>
                <a:schemeClr val="lt1"/>
              </a:solidFill>
              <a:latin typeface="Barlow Condensed SemiBold"/>
              <a:ea typeface="Barlow Condensed SemiBold"/>
              <a:cs typeface="Barlow Condensed SemiBold"/>
              <a:sym typeface="Barlow Condensed SemiBold"/>
            </a:endParaRPr>
          </a:p>
          <a:p>
            <a:pPr indent="0" lvl="0" marL="0" rtl="0" algn="l">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EXIT TICKETS!</a:t>
            </a:r>
            <a:endParaRPr sz="4000">
              <a:solidFill>
                <a:schemeClr val="lt1"/>
              </a:solidFill>
              <a:latin typeface="Barlow Condensed SemiBold"/>
              <a:ea typeface="Barlow Condensed SemiBold"/>
              <a:cs typeface="Barlow Condensed SemiBold"/>
              <a:sym typeface="Barlow Condensed SemiBold"/>
            </a:endParaRPr>
          </a:p>
        </p:txBody>
      </p:sp>
      <p:sp>
        <p:nvSpPr>
          <p:cNvPr id="900" name="Google Shape;900;p88"/>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88"/>
          <p:cNvPicPr preferRelativeResize="0"/>
          <p:nvPr/>
        </p:nvPicPr>
        <p:blipFill rotWithShape="1">
          <a:blip r:embed="rId2">
            <a:alphaModFix/>
          </a:blip>
          <a:srcRect b="0" l="0" r="0" t="0"/>
          <a:stretch/>
        </p:blipFill>
        <p:spPr>
          <a:xfrm>
            <a:off x="5127925" y="2052591"/>
            <a:ext cx="3558877" cy="1478674"/>
          </a:xfrm>
          <a:prstGeom prst="rect">
            <a:avLst/>
          </a:prstGeom>
          <a:noFill/>
          <a:ln>
            <a:noFill/>
          </a:ln>
        </p:spPr>
      </p:pic>
      <p:sp>
        <p:nvSpPr>
          <p:cNvPr id="902" name="Google Shape;902;p88"/>
          <p:cNvSpPr txBox="1"/>
          <p:nvPr/>
        </p:nvSpPr>
        <p:spPr>
          <a:xfrm>
            <a:off x="5772700" y="2360988"/>
            <a:ext cx="183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Barlow Condensed"/>
                <a:ea typeface="Barlow Condensed"/>
                <a:cs typeface="Barlow Condensed"/>
                <a:sym typeface="Barlow Condensed"/>
              </a:rPr>
              <a:t>TICKET</a:t>
            </a:r>
            <a:endParaRPr b="1" sz="4400">
              <a:solidFill>
                <a:schemeClr val="lt1"/>
              </a:solidFill>
              <a:latin typeface="Barlow Condensed"/>
              <a:ea typeface="Barlow Condensed"/>
              <a:cs typeface="Barlow Condensed"/>
              <a:sym typeface="Barlow Condensed"/>
            </a:endParaRPr>
          </a:p>
        </p:txBody>
      </p:sp>
      <p:sp>
        <p:nvSpPr>
          <p:cNvPr id="903" name="Google Shape;903;p88"/>
          <p:cNvSpPr txBox="1"/>
          <p:nvPr/>
        </p:nvSpPr>
        <p:spPr>
          <a:xfrm rot="-5400000">
            <a:off x="7616525" y="2519247"/>
            <a:ext cx="135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Barlow Condensed"/>
                <a:ea typeface="Barlow Condensed"/>
                <a:cs typeface="Barlow Condensed"/>
                <a:sym typeface="Barlow Condensed"/>
              </a:rPr>
              <a:t>EXIT</a:t>
            </a:r>
            <a:endParaRPr b="1" sz="26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1 WH">
  <p:cSld name="TITLE_AND_BODY_8_2_2_2">
    <p:bg>
      <p:bgPr>
        <a:solidFill>
          <a:schemeClr val="lt2"/>
        </a:solidFill>
      </p:bgPr>
    </p:bg>
    <p:spTree>
      <p:nvGrpSpPr>
        <p:cNvPr id="904" name="Shape 904"/>
        <p:cNvGrpSpPr/>
        <p:nvPr/>
      </p:nvGrpSpPr>
      <p:grpSpPr>
        <a:xfrm>
          <a:off x="0" y="0"/>
          <a:ext cx="0" cy="0"/>
          <a:chOff x="0" y="0"/>
          <a:chExt cx="0" cy="0"/>
        </a:xfrm>
      </p:grpSpPr>
      <p:sp>
        <p:nvSpPr>
          <p:cNvPr id="905" name="Google Shape;905;p8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06" name="Google Shape;906;p89"/>
          <p:cNvSpPr txBox="1"/>
          <p:nvPr/>
        </p:nvSpPr>
        <p:spPr>
          <a:xfrm>
            <a:off x="457200" y="1880675"/>
            <a:ext cx="3636600" cy="14787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5000">
                <a:solidFill>
                  <a:schemeClr val="dk1"/>
                </a:solidFill>
                <a:latin typeface="Barlow Condensed"/>
                <a:ea typeface="Barlow Condensed"/>
                <a:cs typeface="Barlow Condensed"/>
                <a:sym typeface="Barlow Condensed"/>
              </a:rPr>
              <a:t>DON’T FORGET:</a:t>
            </a:r>
            <a:endParaRPr b="1" sz="5000">
              <a:solidFill>
                <a:schemeClr val="dk1"/>
              </a:solidFill>
              <a:latin typeface="Barlow Condensed"/>
              <a:ea typeface="Barlow Condensed"/>
              <a:cs typeface="Barlow Condensed"/>
              <a:sym typeface="Barlow Condensed"/>
            </a:endParaRPr>
          </a:p>
          <a:p>
            <a:pPr indent="0" lvl="0" marL="0" rtl="0" algn="l">
              <a:lnSpc>
                <a:spcPct val="80000"/>
              </a:lnSpc>
              <a:spcBef>
                <a:spcPts val="0"/>
              </a:spcBef>
              <a:spcAft>
                <a:spcPts val="0"/>
              </a:spcAft>
              <a:buNone/>
            </a:pPr>
            <a:r>
              <a:rPr b="1" lang="en" sz="5000">
                <a:solidFill>
                  <a:schemeClr val="dk1"/>
                </a:solidFill>
                <a:latin typeface="Barlow Condensed"/>
                <a:ea typeface="Barlow Condensed"/>
                <a:cs typeface="Barlow Condensed"/>
                <a:sym typeface="Barlow Condensed"/>
              </a:rPr>
              <a:t>EXIT TICKETS!</a:t>
            </a:r>
            <a:endParaRPr b="1" sz="5000">
              <a:solidFill>
                <a:schemeClr val="dk1"/>
              </a:solidFill>
              <a:latin typeface="Barlow Condensed"/>
              <a:ea typeface="Barlow Condensed"/>
              <a:cs typeface="Barlow Condensed"/>
              <a:sym typeface="Barlow Condensed"/>
            </a:endParaRPr>
          </a:p>
        </p:txBody>
      </p:sp>
      <p:sp>
        <p:nvSpPr>
          <p:cNvPr id="907" name="Google Shape;907;p89"/>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89"/>
          <p:cNvPicPr preferRelativeResize="0"/>
          <p:nvPr/>
        </p:nvPicPr>
        <p:blipFill rotWithShape="1">
          <a:blip r:embed="rId2">
            <a:alphaModFix/>
          </a:blip>
          <a:srcRect b="0" l="0" r="0" t="0"/>
          <a:stretch/>
        </p:blipFill>
        <p:spPr>
          <a:xfrm>
            <a:off x="5127925" y="1832416"/>
            <a:ext cx="3558877" cy="1478674"/>
          </a:xfrm>
          <a:prstGeom prst="rect">
            <a:avLst/>
          </a:prstGeom>
          <a:noFill/>
          <a:ln>
            <a:noFill/>
          </a:ln>
        </p:spPr>
      </p:pic>
      <p:sp>
        <p:nvSpPr>
          <p:cNvPr id="909" name="Google Shape;909;p89"/>
          <p:cNvSpPr txBox="1"/>
          <p:nvPr/>
        </p:nvSpPr>
        <p:spPr>
          <a:xfrm>
            <a:off x="5772700" y="2140813"/>
            <a:ext cx="183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Barlow Condensed"/>
                <a:ea typeface="Barlow Condensed"/>
                <a:cs typeface="Barlow Condensed"/>
                <a:sym typeface="Barlow Condensed"/>
              </a:rPr>
              <a:t>TICKET</a:t>
            </a:r>
            <a:endParaRPr b="1" sz="4400">
              <a:solidFill>
                <a:schemeClr val="lt1"/>
              </a:solidFill>
              <a:latin typeface="Barlow Condensed"/>
              <a:ea typeface="Barlow Condensed"/>
              <a:cs typeface="Barlow Condensed"/>
              <a:sym typeface="Barlow Condensed"/>
            </a:endParaRPr>
          </a:p>
        </p:txBody>
      </p:sp>
      <p:sp>
        <p:nvSpPr>
          <p:cNvPr id="910" name="Google Shape;910;p89"/>
          <p:cNvSpPr txBox="1"/>
          <p:nvPr/>
        </p:nvSpPr>
        <p:spPr>
          <a:xfrm rot="-5400000">
            <a:off x="7616525" y="2299072"/>
            <a:ext cx="135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Barlow Condensed"/>
                <a:ea typeface="Barlow Condensed"/>
                <a:cs typeface="Barlow Condensed"/>
                <a:sym typeface="Barlow Condensed"/>
              </a:rPr>
              <a:t>EXIT</a:t>
            </a:r>
            <a:endParaRPr b="1" sz="2600">
              <a:solidFill>
                <a:schemeClr val="lt1"/>
              </a:solidFill>
              <a:latin typeface="Barlow Condensed"/>
              <a:ea typeface="Barlow Condensed"/>
              <a:cs typeface="Barlow Condensed"/>
              <a:sym typeface="Barlow Condensed"/>
            </a:endParaRPr>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911" name="Shape 911"/>
        <p:cNvGrpSpPr/>
        <p:nvPr/>
      </p:nvGrpSpPr>
      <p:grpSpPr>
        <a:xfrm>
          <a:off x="0" y="0"/>
          <a:ext cx="0" cy="0"/>
          <a:chOff x="0" y="0"/>
          <a:chExt cx="0" cy="0"/>
        </a:xfrm>
      </p:grpSpPr>
      <p:sp>
        <p:nvSpPr>
          <p:cNvPr id="912" name="Google Shape;912;p90"/>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3" name="Google Shape;913;p90"/>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BODY_10">
    <p:spTree>
      <p:nvGrpSpPr>
        <p:cNvPr id="91" name="Shape 91"/>
        <p:cNvGrpSpPr/>
        <p:nvPr/>
      </p:nvGrpSpPr>
      <p:grpSpPr>
        <a:xfrm>
          <a:off x="0" y="0"/>
          <a:ext cx="0" cy="0"/>
          <a:chOff x="0" y="0"/>
          <a:chExt cx="0" cy="0"/>
        </a:xfrm>
      </p:grpSpPr>
      <p:sp>
        <p:nvSpPr>
          <p:cNvPr id="92" name="Google Shape;92;p1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0"/>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94" name="Google Shape;94;p10"/>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95" name="Google Shape;95;p10"/>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4</a:t>
            </a:r>
            <a:endParaRPr b="1" sz="2400">
              <a:solidFill>
                <a:schemeClr val="lt1"/>
              </a:solidFill>
              <a:latin typeface="Barlow Condensed"/>
              <a:ea typeface="Barlow Condensed"/>
              <a:cs typeface="Barlow Condensed"/>
              <a:sym typeface="Barlow Condensed"/>
            </a:endParaRPr>
          </a:p>
        </p:txBody>
      </p:sp>
      <p:sp>
        <p:nvSpPr>
          <p:cNvPr id="96" name="Google Shape;96;p10"/>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5</a:t>
            </a:r>
            <a:endParaRPr b="1" sz="2400">
              <a:solidFill>
                <a:schemeClr val="lt1"/>
              </a:solidFill>
              <a:latin typeface="Barlow Condensed"/>
              <a:ea typeface="Barlow Condensed"/>
              <a:cs typeface="Barlow Condensed"/>
              <a:sym typeface="Barlow Condensed"/>
            </a:endParaRPr>
          </a:p>
        </p:txBody>
      </p:sp>
      <p:sp>
        <p:nvSpPr>
          <p:cNvPr id="97" name="Google Shape;97;p10"/>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AGENDA</a:t>
            </a:r>
            <a:endParaRPr b="1" sz="3000">
              <a:latin typeface="Barlow Condensed"/>
              <a:ea typeface="Barlow Condensed"/>
              <a:cs typeface="Barlow Condensed"/>
              <a:sym typeface="Barlow Condensed"/>
            </a:endParaRPr>
          </a:p>
        </p:txBody>
      </p:sp>
      <p:sp>
        <p:nvSpPr>
          <p:cNvPr id="98" name="Google Shape;98;p10"/>
          <p:cNvSpPr txBox="1"/>
          <p:nvPr>
            <p:ph idx="1" type="subTitle"/>
          </p:nvPr>
        </p:nvSpPr>
        <p:spPr>
          <a:xfrm>
            <a:off x="590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99" name="Google Shape;99;p10"/>
          <p:cNvSpPr txBox="1"/>
          <p:nvPr>
            <p:ph idx="2" type="subTitle"/>
          </p:nvPr>
        </p:nvSpPr>
        <p:spPr>
          <a:xfrm>
            <a:off x="2495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0" name="Google Shape;100;p10"/>
          <p:cNvSpPr txBox="1"/>
          <p:nvPr>
            <p:ph idx="3" type="subTitle"/>
          </p:nvPr>
        </p:nvSpPr>
        <p:spPr>
          <a:xfrm>
            <a:off x="590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1" name="Google Shape;101;p10"/>
          <p:cNvSpPr txBox="1"/>
          <p:nvPr>
            <p:ph idx="4" type="subTitle"/>
          </p:nvPr>
        </p:nvSpPr>
        <p:spPr>
          <a:xfrm>
            <a:off x="2495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2" name="Google Shape;102;p10"/>
          <p:cNvSpPr/>
          <p:nvPr>
            <p:ph idx="5" type="pic"/>
          </p:nvPr>
        </p:nvSpPr>
        <p:spPr>
          <a:xfrm>
            <a:off x="6858000" y="-19050"/>
            <a:ext cx="2286000" cy="5162700"/>
          </a:xfrm>
          <a:prstGeom prst="rect">
            <a:avLst/>
          </a:prstGeom>
          <a:noFill/>
          <a:ln>
            <a:noFill/>
          </a:ln>
          <a:effectLst>
            <a:outerShdw blurRad="57150" rotWithShape="0" algn="bl" dir="10200000" dist="19050">
              <a:srgbClr val="000000">
                <a:alpha val="50000"/>
              </a:srgbClr>
            </a:outerShdw>
          </a:effectLst>
        </p:spPr>
      </p:sp>
      <p:sp>
        <p:nvSpPr>
          <p:cNvPr id="103" name="Google Shape;103;p10"/>
          <p:cNvSpPr/>
          <p:nvPr/>
        </p:nvSpPr>
        <p:spPr>
          <a:xfrm>
            <a:off x="45161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104" name="Google Shape;104;p10"/>
          <p:cNvSpPr/>
          <p:nvPr/>
        </p:nvSpPr>
        <p:spPr>
          <a:xfrm>
            <a:off x="45352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6</a:t>
            </a:r>
            <a:endParaRPr b="1" sz="2400">
              <a:solidFill>
                <a:schemeClr val="lt1"/>
              </a:solidFill>
              <a:latin typeface="Barlow Condensed"/>
              <a:ea typeface="Barlow Condensed"/>
              <a:cs typeface="Barlow Condensed"/>
              <a:sym typeface="Barlow Condensed"/>
            </a:endParaRPr>
          </a:p>
        </p:txBody>
      </p:sp>
      <p:sp>
        <p:nvSpPr>
          <p:cNvPr id="105" name="Google Shape;105;p10"/>
          <p:cNvSpPr txBox="1"/>
          <p:nvPr>
            <p:ph idx="6" type="subTitle"/>
          </p:nvPr>
        </p:nvSpPr>
        <p:spPr>
          <a:xfrm>
            <a:off x="445770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6" name="Google Shape;106;p10"/>
          <p:cNvSpPr txBox="1"/>
          <p:nvPr>
            <p:ph idx="7" type="subTitle"/>
          </p:nvPr>
        </p:nvSpPr>
        <p:spPr>
          <a:xfrm>
            <a:off x="445770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RED">
  <p:cSld name="TITLE_AND_BODY_8_2_2_1_2">
    <p:bg>
      <p:bgPr>
        <a:solidFill>
          <a:schemeClr val="dk2"/>
        </a:solidFill>
      </p:bgPr>
    </p:bg>
    <p:spTree>
      <p:nvGrpSpPr>
        <p:cNvPr id="914" name="Shape 914"/>
        <p:cNvGrpSpPr/>
        <p:nvPr/>
      </p:nvGrpSpPr>
      <p:grpSpPr>
        <a:xfrm>
          <a:off x="0" y="0"/>
          <a:ext cx="0" cy="0"/>
          <a:chOff x="0" y="0"/>
          <a:chExt cx="0" cy="0"/>
        </a:xfrm>
      </p:grpSpPr>
      <p:sp>
        <p:nvSpPr>
          <p:cNvPr id="915" name="Google Shape;915;p91"/>
          <p:cNvSpPr/>
          <p:nvPr/>
        </p:nvSpPr>
        <p:spPr>
          <a:xfrm>
            <a:off x="100" y="4610100"/>
            <a:ext cx="91440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91"/>
          <p:cNvPicPr preferRelativeResize="0"/>
          <p:nvPr/>
        </p:nvPicPr>
        <p:blipFill rotWithShape="1">
          <a:blip r:embed="rId2">
            <a:alphaModFix/>
          </a:blip>
          <a:srcRect b="31602" l="0" r="0" t="42312"/>
          <a:stretch/>
        </p:blipFill>
        <p:spPr>
          <a:xfrm>
            <a:off x="2494600" y="2300813"/>
            <a:ext cx="4154800" cy="5418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TITLE_AND_BODY_8_2_2_1_1">
    <p:bg>
      <p:bgPr>
        <a:solidFill>
          <a:schemeClr val="dk1"/>
        </a:solidFill>
      </p:bgPr>
    </p:bg>
    <p:spTree>
      <p:nvGrpSpPr>
        <p:cNvPr id="917" name="Shape 917"/>
        <p:cNvGrpSpPr/>
        <p:nvPr/>
      </p:nvGrpSpPr>
      <p:grpSpPr>
        <a:xfrm>
          <a:off x="0" y="0"/>
          <a:ext cx="0" cy="0"/>
          <a:chOff x="0" y="0"/>
          <a:chExt cx="0" cy="0"/>
        </a:xfrm>
      </p:grpSpPr>
      <p:sp>
        <p:nvSpPr>
          <p:cNvPr id="918" name="Google Shape;918;p92"/>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92"/>
          <p:cNvPicPr preferRelativeResize="0"/>
          <p:nvPr/>
        </p:nvPicPr>
        <p:blipFill rotWithShape="1">
          <a:blip r:embed="rId2">
            <a:alphaModFix/>
          </a:blip>
          <a:srcRect b="30996" l="0" r="0" t="42919"/>
          <a:stretch/>
        </p:blipFill>
        <p:spPr>
          <a:xfrm>
            <a:off x="2494600" y="2300813"/>
            <a:ext cx="4154800" cy="5418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Mist">
  <p:cSld name="TITLE_AND_BODY_8_2_2_1_1_1">
    <p:bg>
      <p:bgPr>
        <a:solidFill>
          <a:schemeClr val="lt2"/>
        </a:solidFill>
      </p:bgPr>
    </p:bg>
    <p:spTree>
      <p:nvGrpSpPr>
        <p:cNvPr id="920" name="Shape 920"/>
        <p:cNvGrpSpPr/>
        <p:nvPr/>
      </p:nvGrpSpPr>
      <p:grpSpPr>
        <a:xfrm>
          <a:off x="0" y="0"/>
          <a:ext cx="0" cy="0"/>
          <a:chOff x="0" y="0"/>
          <a:chExt cx="0" cy="0"/>
        </a:xfrm>
      </p:grpSpPr>
      <p:sp>
        <p:nvSpPr>
          <p:cNvPr id="921" name="Google Shape;921;p93"/>
          <p:cNvSpPr/>
          <p:nvPr/>
        </p:nvSpPr>
        <p:spPr>
          <a:xfrm>
            <a:off x="100" y="4610100"/>
            <a:ext cx="9144000" cy="53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93"/>
          <p:cNvPicPr preferRelativeResize="0"/>
          <p:nvPr/>
        </p:nvPicPr>
        <p:blipFill rotWithShape="1">
          <a:blip r:embed="rId2">
            <a:alphaModFix/>
          </a:blip>
          <a:srcRect b="30996" l="0" r="0" t="42919"/>
          <a:stretch/>
        </p:blipFill>
        <p:spPr>
          <a:xfrm>
            <a:off x="2494600" y="2300813"/>
            <a:ext cx="4154800" cy="541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923" name="Shape 923"/>
        <p:cNvGrpSpPr/>
        <p:nvPr/>
      </p:nvGrpSpPr>
      <p:grpSpPr>
        <a:xfrm>
          <a:off x="0" y="0"/>
          <a:ext cx="0" cy="0"/>
          <a:chOff x="0" y="0"/>
          <a:chExt cx="0" cy="0"/>
        </a:xfrm>
      </p:grpSpPr>
      <p:sp>
        <p:nvSpPr>
          <p:cNvPr id="924" name="Google Shape;924;p94"/>
          <p:cNvSpPr/>
          <p:nvPr/>
        </p:nvSpPr>
        <p:spPr>
          <a:xfrm>
            <a:off x="-54800" y="-29400"/>
            <a:ext cx="9252600" cy="52047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94"/>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926" name="Google Shape;926;p94"/>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927" name="Google Shape;927;p94"/>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928" name="Google Shape;928;p9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929" name="Google Shape;929;p94"/>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2" showMasterSp="0">
  <p:cSld name="Thank You Slide_1_1_2_1">
    <p:spTree>
      <p:nvGrpSpPr>
        <p:cNvPr id="930" name="Shape 930"/>
        <p:cNvGrpSpPr/>
        <p:nvPr/>
      </p:nvGrpSpPr>
      <p:grpSpPr>
        <a:xfrm>
          <a:off x="0" y="0"/>
          <a:ext cx="0" cy="0"/>
          <a:chOff x="0" y="0"/>
          <a:chExt cx="0" cy="0"/>
        </a:xfrm>
      </p:grpSpPr>
      <p:sp>
        <p:nvSpPr>
          <p:cNvPr id="931" name="Google Shape;931;p95"/>
          <p:cNvSpPr/>
          <p:nvPr/>
        </p:nvSpPr>
        <p:spPr>
          <a:xfrm>
            <a:off x="-54800" y="-29400"/>
            <a:ext cx="9252600" cy="52047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95"/>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933" name="Google Shape;933;p95"/>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934" name="Google Shape;934;p95"/>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935" name="Google Shape;935;p9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936" name="Google Shape;936;p95"/>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3" showMasterSp="0">
  <p:cSld name="Thank You Slide_1_1_2_1_1">
    <p:bg>
      <p:bgPr>
        <a:solidFill>
          <a:srgbClr val="FFF8E8"/>
        </a:solidFill>
      </p:bgPr>
    </p:bg>
    <p:spTree>
      <p:nvGrpSpPr>
        <p:cNvPr id="937" name="Shape 937"/>
        <p:cNvGrpSpPr/>
        <p:nvPr/>
      </p:nvGrpSpPr>
      <p:grpSpPr>
        <a:xfrm>
          <a:off x="0" y="0"/>
          <a:ext cx="0" cy="0"/>
          <a:chOff x="0" y="0"/>
          <a:chExt cx="0" cy="0"/>
        </a:xfrm>
      </p:grpSpPr>
      <p:sp>
        <p:nvSpPr>
          <p:cNvPr id="938" name="Google Shape;938;p96"/>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939" name="Google Shape;939;p96"/>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940" name="Google Shape;940;p96"/>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941" name="Google Shape;941;p9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942" name="Google Shape;942;p96"/>
          <p:cNvSpPr/>
          <p:nvPr/>
        </p:nvSpPr>
        <p:spPr>
          <a:xfrm>
            <a:off x="457200" y="1633250"/>
            <a:ext cx="749700" cy="8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p:cSld name="TITLE_1_1_1_3">
    <p:bg>
      <p:bgPr>
        <a:solidFill>
          <a:schemeClr val="dk1"/>
        </a:solidFill>
      </p:bgPr>
    </p:bg>
    <p:spTree>
      <p:nvGrpSpPr>
        <p:cNvPr id="943" name="Shape 943"/>
        <p:cNvGrpSpPr/>
        <p:nvPr/>
      </p:nvGrpSpPr>
      <p:grpSpPr>
        <a:xfrm>
          <a:off x="0" y="0"/>
          <a:ext cx="0" cy="0"/>
          <a:chOff x="0" y="0"/>
          <a:chExt cx="0" cy="0"/>
        </a:xfrm>
      </p:grpSpPr>
      <p:sp>
        <p:nvSpPr>
          <p:cNvPr id="944" name="Google Shape;944;p9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97"/>
          <p:cNvPicPr preferRelativeResize="0"/>
          <p:nvPr/>
        </p:nvPicPr>
        <p:blipFill rotWithShape="1">
          <a:blip r:embed="rId2">
            <a:alphaModFix amt="10000"/>
          </a:blip>
          <a:srcRect b="-86671" l="-40358" r="-46313" t="0"/>
          <a:stretch/>
        </p:blipFill>
        <p:spPr>
          <a:xfrm>
            <a:off x="-1371600" y="3962400"/>
            <a:ext cx="9601200" cy="9601200"/>
          </a:xfrm>
          <a:prstGeom prst="ellipse">
            <a:avLst/>
          </a:prstGeom>
          <a:noFill/>
          <a:ln>
            <a:noFill/>
          </a:ln>
        </p:spPr>
      </p:pic>
      <p:sp>
        <p:nvSpPr>
          <p:cNvPr id="946" name="Google Shape;946;p97"/>
          <p:cNvSpPr txBox="1"/>
          <p:nvPr>
            <p:ph type="ctrTitle"/>
          </p:nvPr>
        </p:nvSpPr>
        <p:spPr>
          <a:xfrm>
            <a:off x="457200" y="55575"/>
            <a:ext cx="5359500" cy="15543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947" name="Google Shape;947;p97"/>
          <p:cNvSpPr txBox="1"/>
          <p:nvPr>
            <p:ph idx="1" type="subTitle"/>
          </p:nvPr>
        </p:nvSpPr>
        <p:spPr>
          <a:xfrm>
            <a:off x="508200" y="638400"/>
            <a:ext cx="3720000" cy="393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948" name="Google Shape;948;p9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949" name="Google Shape;949;p97"/>
          <p:cNvPicPr preferRelativeResize="0"/>
          <p:nvPr/>
        </p:nvPicPr>
        <p:blipFill rotWithShape="1">
          <a:blip r:embed="rId2">
            <a:alphaModFix amt="10000"/>
          </a:blip>
          <a:srcRect b="-86671" l="-140358" r="53686" t="0"/>
          <a:stretch/>
        </p:blipFill>
        <p:spPr>
          <a:xfrm>
            <a:off x="-1371600" y="3962400"/>
            <a:ext cx="9601200" cy="9601200"/>
          </a:xfrm>
          <a:prstGeom prst="ellipse">
            <a:avLst/>
          </a:prstGeom>
          <a:noFill/>
          <a:ln>
            <a:noFill/>
          </a:ln>
        </p:spPr>
      </p:pic>
      <p:sp>
        <p:nvSpPr>
          <p:cNvPr id="950" name="Google Shape;950;p9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951" name="Google Shape;951;p97"/>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952" name="Google Shape;952;p97"/>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1 WH">
  <p:cSld name="TITLE_1_1_1_3_1">
    <p:bg>
      <p:bgPr>
        <a:solidFill>
          <a:schemeClr val="lt1"/>
        </a:solidFill>
      </p:bgPr>
    </p:bg>
    <p:spTree>
      <p:nvGrpSpPr>
        <p:cNvPr id="953" name="Shape 953"/>
        <p:cNvGrpSpPr/>
        <p:nvPr/>
      </p:nvGrpSpPr>
      <p:grpSpPr>
        <a:xfrm>
          <a:off x="0" y="0"/>
          <a:ext cx="0" cy="0"/>
          <a:chOff x="0" y="0"/>
          <a:chExt cx="0" cy="0"/>
        </a:xfrm>
      </p:grpSpPr>
      <p:pic>
        <p:nvPicPr>
          <p:cNvPr id="954" name="Google Shape;954;p98"/>
          <p:cNvPicPr preferRelativeResize="0"/>
          <p:nvPr/>
        </p:nvPicPr>
        <p:blipFill rotWithShape="1">
          <a:blip r:embed="rId2">
            <a:alphaModFix amt="35000"/>
          </a:blip>
          <a:srcRect b="-86671" l="-40358" r="-46313" t="0"/>
          <a:stretch/>
        </p:blipFill>
        <p:spPr>
          <a:xfrm>
            <a:off x="-1371600" y="3962400"/>
            <a:ext cx="9601200" cy="9601200"/>
          </a:xfrm>
          <a:prstGeom prst="ellipse">
            <a:avLst/>
          </a:prstGeom>
          <a:noFill/>
          <a:ln>
            <a:noFill/>
          </a:ln>
        </p:spPr>
      </p:pic>
      <p:sp>
        <p:nvSpPr>
          <p:cNvPr id="955" name="Google Shape;955;p98"/>
          <p:cNvSpPr txBox="1"/>
          <p:nvPr>
            <p:ph type="ctrTitle"/>
          </p:nvPr>
        </p:nvSpPr>
        <p:spPr>
          <a:xfrm>
            <a:off x="457200" y="55575"/>
            <a:ext cx="5359500" cy="1554300"/>
          </a:xfrm>
          <a:prstGeom prst="rect">
            <a:avLst/>
          </a:prstGeom>
        </p:spPr>
        <p:txBody>
          <a:bodyPr anchorCtr="0" anchor="b" bIns="0" lIns="0" spcFirstLastPara="1" rIns="0" wrap="square" tIns="0">
            <a:noAutofit/>
          </a:bodyPr>
          <a:lstStyle>
            <a:lvl1pPr lvl="0" rtl="0">
              <a:spcBef>
                <a:spcPts val="0"/>
              </a:spcBef>
              <a:spcAft>
                <a:spcPts val="0"/>
              </a:spcAft>
              <a:buSzPts val="3800"/>
              <a:buFont typeface="Barlow Condensed"/>
              <a:buNone/>
              <a:defRPr b="1" sz="3800">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956" name="Google Shape;956;p98"/>
          <p:cNvSpPr txBox="1"/>
          <p:nvPr>
            <p:ph idx="1" type="subTitle"/>
          </p:nvPr>
        </p:nvSpPr>
        <p:spPr>
          <a:xfrm>
            <a:off x="508200" y="638400"/>
            <a:ext cx="3720000" cy="393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400"/>
              <a:buFont typeface="Nunito"/>
              <a:buNone/>
              <a:defRPr sz="1400">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957" name="Google Shape;957;p9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958" name="Google Shape;958;p98"/>
          <p:cNvPicPr preferRelativeResize="0"/>
          <p:nvPr/>
        </p:nvPicPr>
        <p:blipFill rotWithShape="1">
          <a:blip r:embed="rId3">
            <a:alphaModFix amt="10000"/>
          </a:blip>
          <a:srcRect b="-86671" l="-140358" r="53686" t="0"/>
          <a:stretch/>
        </p:blipFill>
        <p:spPr>
          <a:xfrm>
            <a:off x="-1371600" y="3962400"/>
            <a:ext cx="9601200" cy="9601200"/>
          </a:xfrm>
          <a:prstGeom prst="ellipse">
            <a:avLst/>
          </a:prstGeom>
          <a:noFill/>
          <a:ln>
            <a:noFill/>
          </a:ln>
        </p:spPr>
      </p:pic>
      <p:sp>
        <p:nvSpPr>
          <p:cNvPr id="959" name="Google Shape;959;p9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2023 General Assembly</a:t>
            </a:r>
            <a:endParaRPr sz="600">
              <a:solidFill>
                <a:srgbClr val="666666"/>
              </a:solidFill>
              <a:latin typeface="Nunito"/>
              <a:ea typeface="Nunito"/>
              <a:cs typeface="Nunito"/>
              <a:sym typeface="Nunito"/>
            </a:endParaRPr>
          </a:p>
        </p:txBody>
      </p:sp>
      <p:pic>
        <p:nvPicPr>
          <p:cNvPr descr="GA-Cog-900.png" id="960" name="Google Shape;960;p98"/>
          <p:cNvPicPr preferRelativeResize="0"/>
          <p:nvPr/>
        </p:nvPicPr>
        <p:blipFill>
          <a:blip r:embed="rId4">
            <a:alphaModFix/>
          </a:blip>
          <a:stretch>
            <a:fillRect/>
          </a:stretch>
        </p:blipFill>
        <p:spPr>
          <a:xfrm>
            <a:off x="8370750" y="4663157"/>
            <a:ext cx="316051" cy="316051"/>
          </a:xfrm>
          <a:prstGeom prst="rect">
            <a:avLst/>
          </a:prstGeom>
          <a:noFill/>
          <a:ln>
            <a:noFill/>
          </a:ln>
        </p:spPr>
      </p:pic>
      <p:sp>
        <p:nvSpPr>
          <p:cNvPr id="961" name="Google Shape;961;p98"/>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962" name="Shape 962"/>
        <p:cNvGrpSpPr/>
        <p:nvPr/>
      </p:nvGrpSpPr>
      <p:grpSpPr>
        <a:xfrm>
          <a:off x="0" y="0"/>
          <a:ext cx="0" cy="0"/>
          <a:chOff x="0" y="0"/>
          <a:chExt cx="0" cy="0"/>
        </a:xfrm>
      </p:grpSpPr>
      <p:sp>
        <p:nvSpPr>
          <p:cNvPr id="963" name="Google Shape;963;p99"/>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64" name="Google Shape;964;p99"/>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5" name="Google Shape;965;p99"/>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966" name="Google Shape;966;p9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67" name="Google Shape;967;p9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68" name="Google Shape;968;p99"/>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969" name="Shape 969"/>
        <p:cNvGrpSpPr/>
        <p:nvPr/>
      </p:nvGrpSpPr>
      <p:grpSpPr>
        <a:xfrm>
          <a:off x="0" y="0"/>
          <a:ext cx="0" cy="0"/>
          <a:chOff x="0" y="0"/>
          <a:chExt cx="0" cy="0"/>
        </a:xfrm>
      </p:grpSpPr>
      <p:sp>
        <p:nvSpPr>
          <p:cNvPr id="970" name="Google Shape;970;p100"/>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971" name="Google Shape;971;p100"/>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972" name="Google Shape;972;p100"/>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
        <p:nvSpPr>
          <p:cNvPr id="973" name="Google Shape;973;p100"/>
          <p:cNvSpPr txBox="1"/>
          <p:nvPr>
            <p:ph idx="12" type="sldNum"/>
          </p:nvPr>
        </p:nvSpPr>
        <p:spPr>
          <a:xfrm>
            <a:off x="457200" y="4662725"/>
            <a:ext cx="2372100" cy="393600"/>
          </a:xfrm>
          <a:prstGeom prst="rect">
            <a:avLst/>
          </a:prstGeom>
        </p:spPr>
        <p:txBody>
          <a:bodyPr anchorCtr="0" anchor="ctr" bIns="0" lIns="0" spcFirstLastPara="1" rIns="0" wrap="square" tIns="0">
            <a:noAutofit/>
          </a:bodyPr>
          <a:lstStyle>
            <a:lvl1pPr lvl="0" rtl="0">
              <a:buNone/>
              <a:defRPr sz="900">
                <a:solidFill>
                  <a:schemeClr val="dk1"/>
                </a:solidFill>
              </a:defRPr>
            </a:lvl1pPr>
            <a:lvl2pPr lvl="1" rtl="0">
              <a:buNone/>
              <a:defRPr sz="900">
                <a:solidFill>
                  <a:schemeClr val="dk1"/>
                </a:solidFill>
              </a:defRPr>
            </a:lvl2pPr>
            <a:lvl3pPr lvl="2" rtl="0">
              <a:buNone/>
              <a:defRPr sz="900">
                <a:solidFill>
                  <a:schemeClr val="dk1"/>
                </a:solidFill>
              </a:defRPr>
            </a:lvl3pPr>
            <a:lvl4pPr lvl="3" rtl="0">
              <a:buNone/>
              <a:defRPr sz="900">
                <a:solidFill>
                  <a:schemeClr val="dk1"/>
                </a:solidFill>
              </a:defRPr>
            </a:lvl4pPr>
            <a:lvl5pPr lvl="4" rtl="0">
              <a:buNone/>
              <a:defRPr sz="900">
                <a:solidFill>
                  <a:schemeClr val="dk1"/>
                </a:solidFill>
              </a:defRPr>
            </a:lvl5pPr>
            <a:lvl6pPr lvl="5" rtl="0">
              <a:buNone/>
              <a:defRPr sz="900">
                <a:solidFill>
                  <a:schemeClr val="dk1"/>
                </a:solidFill>
              </a:defRPr>
            </a:lvl6pPr>
            <a:lvl7pPr lvl="6" rtl="0">
              <a:buNone/>
              <a:defRPr sz="900">
                <a:solidFill>
                  <a:schemeClr val="dk1"/>
                </a:solidFill>
              </a:defRPr>
            </a:lvl7pPr>
            <a:lvl8pPr lvl="7" rtl="0">
              <a:buNone/>
              <a:defRPr sz="900">
                <a:solidFill>
                  <a:schemeClr val="dk1"/>
                </a:solidFill>
              </a:defRPr>
            </a:lvl8pPr>
            <a:lvl9pPr lvl="8" rtl="0">
              <a:buNone/>
              <a:defRPr sz="900">
                <a:solidFill>
                  <a:schemeClr val="dk1"/>
                </a:solidFill>
              </a:defRPr>
            </a:lvl9pPr>
          </a:lstStyle>
          <a:p>
            <a:pPr indent="0" lvl="0" marL="0" rtl="0" algn="r">
              <a:spcBef>
                <a:spcPts val="0"/>
              </a:spcBef>
              <a:spcAft>
                <a:spcPts val="0"/>
              </a:spcAft>
              <a:buNone/>
            </a:pPr>
            <a:fld id="{00000000-1234-1234-1234-123412341234}" type="slidenum">
              <a:rPr lang="en"/>
              <a:t>‹#›</a:t>
            </a:fld>
            <a:r>
              <a:rPr lang="en"/>
              <a:t> | © 202</a:t>
            </a:r>
            <a:r>
              <a:rPr lang="en"/>
              <a:t>3</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0" Type="http://schemas.openxmlformats.org/officeDocument/2006/relationships/theme" Target="../theme/theme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79400" lvl="0" marL="457200" rtl="0">
              <a:lnSpc>
                <a:spcPct val="115000"/>
              </a:lnSpc>
              <a:spcBef>
                <a:spcPts val="0"/>
              </a:spcBef>
              <a:spcAft>
                <a:spcPts val="0"/>
              </a:spcAft>
              <a:buClr>
                <a:schemeClr val="dk1"/>
              </a:buClr>
              <a:buSzPts val="800"/>
              <a:buFont typeface="Nunito"/>
              <a:buChar char="⮕"/>
              <a:defRPr sz="1200">
                <a:solidFill>
                  <a:schemeClr val="dk1"/>
                </a:solidFill>
                <a:latin typeface="Nunito"/>
                <a:ea typeface="Nunito"/>
                <a:cs typeface="Nunito"/>
                <a:sym typeface="Nunito"/>
              </a:defRPr>
            </a:lvl1pPr>
            <a:lvl2pPr indent="-304800" lvl="1" marL="9144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rtl="0">
              <a:lnSpc>
                <a:spcPct val="115000"/>
              </a:lnSpc>
              <a:spcBef>
                <a:spcPts val="1000"/>
              </a:spcBef>
              <a:spcAft>
                <a:spcPts val="1000"/>
              </a:spcAft>
              <a:buClr>
                <a:schemeClr val="dk1"/>
              </a:buClr>
              <a:buSzPts val="1200"/>
              <a:buFont typeface="Nunito"/>
              <a:buChar char="■"/>
              <a:defRPr sz="12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hyperlink" Target="https://www.flaticon.com/authors/uniconlab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www.economist.com/interactive/science-and-technology/2023/04/22/large-creative-ai-models-will-transform-how-we-live-and-work" TargetMode="Externa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www.youtube.com/watch?v=UCg8W236vfw" TargetMode="Externa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openai.com/product/dall-e-2"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 Id="rId3" Type="http://schemas.openxmlformats.org/officeDocument/2006/relationships/hyperlink" Target="https://futureoflife.org/open-letter/pause-giant-ai-experimen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9.xml"/><Relationship Id="rId3" Type="http://schemas.openxmlformats.org/officeDocument/2006/relationships/hyperlink" Target="https://www.washingtonpost.com/technology/2023/04/05/chatgpt-lies/" TargetMode="External"/><Relationship Id="rId4" Type="http://schemas.openxmlformats.org/officeDocument/2006/relationships/hyperlink" Target="https://www.pakistantoday.com.pk/2023/04/15/additional-district-judge-uses-chatgpt-tool-to-strengthen-court-decision/" TargetMode="External"/><Relationship Id="rId5" Type="http://schemas.openxmlformats.org/officeDocument/2006/relationships/hyperlink" Target="https://www.cyberhaven.com/blog/4-2-of-workers-have-pasted-company-data-into-chatgpt/" TargetMode="External"/><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7" name="Shape 977"/>
        <p:cNvGrpSpPr/>
        <p:nvPr/>
      </p:nvGrpSpPr>
      <p:grpSpPr>
        <a:xfrm>
          <a:off x="0" y="0"/>
          <a:ext cx="0" cy="0"/>
          <a:chOff x="0" y="0"/>
          <a:chExt cx="0" cy="0"/>
        </a:xfrm>
      </p:grpSpPr>
      <p:sp>
        <p:nvSpPr>
          <p:cNvPr id="978" name="Google Shape;978;p101"/>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Understanding Generative AI Tools</a:t>
            </a:r>
            <a:endParaRPr/>
          </a:p>
        </p:txBody>
      </p:sp>
      <p:sp>
        <p:nvSpPr>
          <p:cNvPr id="979" name="Google Shape;979;p101"/>
          <p:cNvSpPr txBox="1"/>
          <p:nvPr>
            <p:ph idx="1" type="body"/>
          </p:nvPr>
        </p:nvSpPr>
        <p:spPr>
          <a:xfrm>
            <a:off x="1028700" y="1190625"/>
            <a:ext cx="34593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Overview</a:t>
            </a:r>
            <a:endParaRPr b="1" sz="1500"/>
          </a:p>
          <a:p>
            <a:pPr indent="0" lvl="0" marL="0" rtl="0" algn="l">
              <a:spcBef>
                <a:spcPts val="1000"/>
              </a:spcBef>
              <a:spcAft>
                <a:spcPts val="0"/>
              </a:spcAft>
              <a:buNone/>
            </a:pPr>
            <a:r>
              <a:rPr lang="en"/>
              <a:t>In this lesson students will be introduced to some core foundational principles of Generative AI tools like ChatGPT.</a:t>
            </a:r>
            <a:endParaRPr/>
          </a:p>
          <a:p>
            <a:pPr indent="0" lvl="0" marL="0" rtl="0" algn="l">
              <a:spcBef>
                <a:spcPts val="1000"/>
              </a:spcBef>
              <a:spcAft>
                <a:spcPts val="1000"/>
              </a:spcAft>
              <a:buNone/>
            </a:pPr>
            <a:r>
              <a:rPr lang="en"/>
              <a:t>The lesson starts by defining AI and large language models, moves into breaking down how they function, then finishes off with a look at the implications AI has in the workplace and real world.</a:t>
            </a:r>
            <a:endParaRPr/>
          </a:p>
        </p:txBody>
      </p:sp>
      <p:sp>
        <p:nvSpPr>
          <p:cNvPr id="980" name="Google Shape;980;p10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81" name="Google Shape;981;p101"/>
          <p:cNvSpPr txBox="1"/>
          <p:nvPr>
            <p:ph idx="1" type="body"/>
          </p:nvPr>
        </p:nvSpPr>
        <p:spPr>
          <a:xfrm>
            <a:off x="4872800" y="1190625"/>
            <a:ext cx="35736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Learning Objectives</a:t>
            </a:r>
            <a:endParaRPr b="1" sz="1500"/>
          </a:p>
          <a:p>
            <a:pPr indent="-279400" lvl="0" marL="457200" rtl="0" algn="l">
              <a:spcBef>
                <a:spcPts val="1000"/>
              </a:spcBef>
              <a:spcAft>
                <a:spcPts val="0"/>
              </a:spcAft>
              <a:buSzPts val="800"/>
              <a:buChar char="➔"/>
            </a:pPr>
            <a:r>
              <a:rPr lang="en"/>
              <a:t>Define Large Language Models (LLMs) and Generative AI</a:t>
            </a:r>
            <a:endParaRPr/>
          </a:p>
          <a:p>
            <a:pPr indent="-279400" lvl="0" marL="457200" rtl="0" algn="l">
              <a:spcBef>
                <a:spcPts val="0"/>
              </a:spcBef>
              <a:spcAft>
                <a:spcPts val="0"/>
              </a:spcAft>
              <a:buSzPts val="800"/>
              <a:buChar char="➔"/>
            </a:pPr>
            <a:r>
              <a:rPr lang="en"/>
              <a:t>Summarize how LLMs generates responses</a:t>
            </a:r>
            <a:endParaRPr/>
          </a:p>
          <a:p>
            <a:pPr indent="-279400" lvl="0" marL="457200" rtl="0" algn="l">
              <a:spcBef>
                <a:spcPts val="0"/>
              </a:spcBef>
              <a:spcAft>
                <a:spcPts val="0"/>
              </a:spcAft>
              <a:buSzPts val="800"/>
              <a:buChar char="➔"/>
            </a:pPr>
            <a:r>
              <a:rPr lang="en"/>
              <a:t>Identify potential advantages and disadvantages of generative AI tools</a:t>
            </a:r>
            <a:endParaRPr/>
          </a:p>
          <a:p>
            <a:pPr indent="-279400" lvl="0" marL="457200" rtl="0" algn="l">
              <a:spcBef>
                <a:spcPts val="0"/>
              </a:spcBef>
              <a:spcAft>
                <a:spcPts val="0"/>
              </a:spcAft>
              <a:buSzPts val="800"/>
              <a:buChar char="➔"/>
            </a:pPr>
            <a:r>
              <a:rPr lang="en"/>
              <a:t>Identify the real-world concerns and implications of generative AI tools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982" name="Google Shape;982;p101"/>
          <p:cNvSpPr txBox="1"/>
          <p:nvPr>
            <p:ph idx="1" type="body"/>
          </p:nvPr>
        </p:nvSpPr>
        <p:spPr>
          <a:xfrm>
            <a:off x="1028700" y="4254550"/>
            <a:ext cx="7417800" cy="457200"/>
          </a:xfrm>
          <a:prstGeom prst="rect">
            <a:avLst/>
          </a:prstGeom>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1000"/>
              </a:spcAft>
              <a:buNone/>
            </a:pPr>
            <a:r>
              <a:rPr b="1" lang="en" sz="1500"/>
              <a:t>Skills: </a:t>
            </a:r>
            <a:r>
              <a:rPr lang="en"/>
              <a:t>Summarize How LLMs Work, Identify Advantages and Disadvantages of generative AI Tools, Summarize Real-World Implications of 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3" name="Shape 1063"/>
        <p:cNvGrpSpPr/>
        <p:nvPr/>
      </p:nvGrpSpPr>
      <p:grpSpPr>
        <a:xfrm>
          <a:off x="0" y="0"/>
          <a:ext cx="0" cy="0"/>
          <a:chOff x="0" y="0"/>
          <a:chExt cx="0" cy="0"/>
        </a:xfrm>
      </p:grpSpPr>
      <p:sp>
        <p:nvSpPr>
          <p:cNvPr id="1064" name="Google Shape;1064;p110"/>
          <p:cNvSpPr txBox="1"/>
          <p:nvPr>
            <p:ph type="title"/>
          </p:nvPr>
        </p:nvSpPr>
        <p:spPr>
          <a:xfrm>
            <a:off x="1070550" y="473250"/>
            <a:ext cx="81411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Defining AI , Generative AI, and LLMs</a:t>
            </a:r>
            <a:endParaRPr/>
          </a:p>
        </p:txBody>
      </p:sp>
      <p:sp>
        <p:nvSpPr>
          <p:cNvPr id="1065" name="Google Shape;1065;p11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6" name="Google Shape;1066;p110"/>
          <p:cNvSpPr txBox="1"/>
          <p:nvPr/>
        </p:nvSpPr>
        <p:spPr>
          <a:xfrm>
            <a:off x="545650" y="1093709"/>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Artificial Intelligence </a:t>
            </a:r>
            <a:endParaRPr sz="1800">
              <a:latin typeface="Barlow Semi Condensed"/>
              <a:ea typeface="Barlow Semi Condensed"/>
              <a:cs typeface="Barlow Semi Condensed"/>
              <a:sym typeface="Barlow Semi Condensed"/>
            </a:endParaRPr>
          </a:p>
        </p:txBody>
      </p:sp>
      <p:sp>
        <p:nvSpPr>
          <p:cNvPr id="1067" name="Google Shape;1067;p110"/>
          <p:cNvSpPr/>
          <p:nvPr/>
        </p:nvSpPr>
        <p:spPr>
          <a:xfrm>
            <a:off x="2381250" y="1093700"/>
            <a:ext cx="5930100" cy="1138200"/>
          </a:xfrm>
          <a:prstGeom prst="rect">
            <a:avLst/>
          </a:prstGeom>
          <a:solidFill>
            <a:srgbClr val="37408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1068" name="Google Shape;1068;p110"/>
          <p:cNvSpPr txBox="1"/>
          <p:nvPr/>
        </p:nvSpPr>
        <p:spPr>
          <a:xfrm>
            <a:off x="2522775" y="1143025"/>
            <a:ext cx="5664300" cy="1061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Barlow"/>
                <a:ea typeface="Barlow"/>
                <a:cs typeface="Barlow"/>
                <a:sym typeface="Barlow"/>
              </a:rPr>
              <a:t>The ability of machines to perform tasks that typically require human-like intelligence, such as learning, problem-solving, pattern recognition, and decision-making, using algorithms, data, and statistical models.</a:t>
            </a:r>
            <a:endParaRPr>
              <a:solidFill>
                <a:srgbClr val="FFFFFF"/>
              </a:solidFill>
              <a:latin typeface="Barlow"/>
              <a:ea typeface="Barlow"/>
              <a:cs typeface="Barlow"/>
              <a:sym typeface="Barlow"/>
            </a:endParaRPr>
          </a:p>
        </p:txBody>
      </p:sp>
      <p:sp>
        <p:nvSpPr>
          <p:cNvPr id="1069" name="Google Shape;1069;p110"/>
          <p:cNvSpPr txBox="1"/>
          <p:nvPr/>
        </p:nvSpPr>
        <p:spPr>
          <a:xfrm>
            <a:off x="545660" y="2429383"/>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Generative AI</a:t>
            </a:r>
            <a:endParaRPr sz="1800">
              <a:latin typeface="Barlow Semi Condensed"/>
              <a:ea typeface="Barlow Semi Condensed"/>
              <a:cs typeface="Barlow Semi Condensed"/>
              <a:sym typeface="Barlow Semi Condensed"/>
            </a:endParaRPr>
          </a:p>
        </p:txBody>
      </p:sp>
      <p:sp>
        <p:nvSpPr>
          <p:cNvPr id="1070" name="Google Shape;1070;p110"/>
          <p:cNvSpPr/>
          <p:nvPr/>
        </p:nvSpPr>
        <p:spPr>
          <a:xfrm>
            <a:off x="2381250" y="2356702"/>
            <a:ext cx="5519700" cy="988500"/>
          </a:xfrm>
          <a:prstGeom prst="rect">
            <a:avLst/>
          </a:prstGeom>
          <a:solidFill>
            <a:srgbClr val="3DBED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71" name="Google Shape;1071;p110"/>
          <p:cNvSpPr txBox="1"/>
          <p:nvPr/>
        </p:nvSpPr>
        <p:spPr>
          <a:xfrm>
            <a:off x="2522733" y="2417002"/>
            <a:ext cx="5259300" cy="874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dk1"/>
                </a:solidFill>
                <a:latin typeface="Barlow"/>
                <a:ea typeface="Barlow"/>
                <a:cs typeface="Barlow"/>
                <a:sym typeface="Barlow"/>
              </a:rPr>
              <a:t>A type of artificial intelligence that is capable of creating new, original content, such as images, music, and text, based on the patterns and styles it has learned from a dataset.</a:t>
            </a:r>
            <a:endParaRPr>
              <a:solidFill>
                <a:schemeClr val="dk1"/>
              </a:solidFill>
              <a:latin typeface="Barlow"/>
              <a:ea typeface="Barlow"/>
              <a:cs typeface="Barlow"/>
              <a:sym typeface="Barlow"/>
            </a:endParaRPr>
          </a:p>
        </p:txBody>
      </p:sp>
      <p:sp>
        <p:nvSpPr>
          <p:cNvPr id="1072" name="Google Shape;1072;p110"/>
          <p:cNvSpPr txBox="1"/>
          <p:nvPr/>
        </p:nvSpPr>
        <p:spPr>
          <a:xfrm>
            <a:off x="545662" y="3511377"/>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Large Language Models </a:t>
            </a:r>
            <a:endParaRPr sz="1800">
              <a:latin typeface="Barlow Semi Condensed"/>
              <a:ea typeface="Barlow Semi Condensed"/>
              <a:cs typeface="Barlow Semi Condensed"/>
              <a:sym typeface="Barlow Semi Condensed"/>
            </a:endParaRPr>
          </a:p>
        </p:txBody>
      </p:sp>
      <p:sp>
        <p:nvSpPr>
          <p:cNvPr id="1073" name="Google Shape;1073;p110"/>
          <p:cNvSpPr/>
          <p:nvPr/>
        </p:nvSpPr>
        <p:spPr>
          <a:xfrm>
            <a:off x="2381502" y="3469998"/>
            <a:ext cx="5107500" cy="988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74" name="Google Shape;1074;p110"/>
          <p:cNvSpPr txBox="1"/>
          <p:nvPr/>
        </p:nvSpPr>
        <p:spPr>
          <a:xfrm>
            <a:off x="2523016" y="3543429"/>
            <a:ext cx="4819500" cy="85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lt1"/>
                </a:solidFill>
                <a:latin typeface="Barlow"/>
                <a:ea typeface="Barlow"/>
                <a:cs typeface="Barlow"/>
                <a:sym typeface="Barlow"/>
              </a:rPr>
              <a:t>Computer programs or algorithms that are capable of processing and generating natural language text using vast amounts of data and statistical models. </a:t>
            </a:r>
            <a:endParaRPr>
              <a:solidFill>
                <a:schemeClr val="lt1"/>
              </a:solidFill>
              <a:latin typeface="Barlow"/>
              <a:ea typeface="Barlow"/>
              <a:cs typeface="Barlow"/>
              <a:sym typeface="Barlow"/>
            </a:endParaRPr>
          </a:p>
        </p:txBody>
      </p:sp>
      <p:sp>
        <p:nvSpPr>
          <p:cNvPr id="1075" name="Google Shape;1075;p110"/>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0"/>
          <p:cNvSpPr/>
          <p:nvPr/>
        </p:nvSpPr>
        <p:spPr>
          <a:xfrm>
            <a:off x="2381525" y="3470000"/>
            <a:ext cx="5107500" cy="9885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0"/>
          <p:cNvSpPr/>
          <p:nvPr/>
        </p:nvSpPr>
        <p:spPr>
          <a:xfrm>
            <a:off x="2381525" y="1093700"/>
            <a:ext cx="5930100" cy="11382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1"/>
          <p:cNvSpPr txBox="1"/>
          <p:nvPr>
            <p:ph type="title"/>
          </p:nvPr>
        </p:nvSpPr>
        <p:spPr>
          <a:xfrm>
            <a:off x="1070550" y="473250"/>
            <a:ext cx="81411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Defining AI , Generative AI, and LLMs</a:t>
            </a:r>
            <a:endParaRPr/>
          </a:p>
        </p:txBody>
      </p:sp>
      <p:sp>
        <p:nvSpPr>
          <p:cNvPr id="1083" name="Google Shape;1083;p11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4" name="Google Shape;1084;p111"/>
          <p:cNvSpPr txBox="1"/>
          <p:nvPr/>
        </p:nvSpPr>
        <p:spPr>
          <a:xfrm>
            <a:off x="545650" y="1093709"/>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Artificial Intelligence </a:t>
            </a:r>
            <a:endParaRPr sz="1800">
              <a:latin typeface="Barlow Semi Condensed"/>
              <a:ea typeface="Barlow Semi Condensed"/>
              <a:cs typeface="Barlow Semi Condensed"/>
              <a:sym typeface="Barlow Semi Condensed"/>
            </a:endParaRPr>
          </a:p>
        </p:txBody>
      </p:sp>
      <p:sp>
        <p:nvSpPr>
          <p:cNvPr id="1085" name="Google Shape;1085;p111"/>
          <p:cNvSpPr/>
          <p:nvPr/>
        </p:nvSpPr>
        <p:spPr>
          <a:xfrm>
            <a:off x="2381250" y="1093700"/>
            <a:ext cx="5930100" cy="1138200"/>
          </a:xfrm>
          <a:prstGeom prst="rect">
            <a:avLst/>
          </a:prstGeom>
          <a:solidFill>
            <a:srgbClr val="37408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1086" name="Google Shape;1086;p111"/>
          <p:cNvSpPr txBox="1"/>
          <p:nvPr/>
        </p:nvSpPr>
        <p:spPr>
          <a:xfrm>
            <a:off x="2522775" y="1143025"/>
            <a:ext cx="5664300" cy="1061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Barlow"/>
                <a:ea typeface="Barlow"/>
                <a:cs typeface="Barlow"/>
                <a:sym typeface="Barlow"/>
              </a:rPr>
              <a:t>The ability of machines to perform tasks that typically require human-like intelligence, such as learning, problem-solving, pattern recognition, and decision-making, using algorithms, data, and statistical models.</a:t>
            </a:r>
            <a:endParaRPr>
              <a:solidFill>
                <a:srgbClr val="FFFFFF"/>
              </a:solidFill>
              <a:latin typeface="Barlow"/>
              <a:ea typeface="Barlow"/>
              <a:cs typeface="Barlow"/>
              <a:sym typeface="Barlow"/>
            </a:endParaRPr>
          </a:p>
        </p:txBody>
      </p:sp>
      <p:sp>
        <p:nvSpPr>
          <p:cNvPr id="1087" name="Google Shape;1087;p111"/>
          <p:cNvSpPr txBox="1"/>
          <p:nvPr/>
        </p:nvSpPr>
        <p:spPr>
          <a:xfrm>
            <a:off x="545660" y="2429383"/>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Generative AI</a:t>
            </a:r>
            <a:endParaRPr sz="1800">
              <a:latin typeface="Barlow Semi Condensed"/>
              <a:ea typeface="Barlow Semi Condensed"/>
              <a:cs typeface="Barlow Semi Condensed"/>
              <a:sym typeface="Barlow Semi Condensed"/>
            </a:endParaRPr>
          </a:p>
        </p:txBody>
      </p:sp>
      <p:sp>
        <p:nvSpPr>
          <p:cNvPr id="1088" name="Google Shape;1088;p111"/>
          <p:cNvSpPr/>
          <p:nvPr/>
        </p:nvSpPr>
        <p:spPr>
          <a:xfrm>
            <a:off x="2381250" y="2356702"/>
            <a:ext cx="5519700" cy="988500"/>
          </a:xfrm>
          <a:prstGeom prst="rect">
            <a:avLst/>
          </a:prstGeom>
          <a:solidFill>
            <a:srgbClr val="3DBED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89" name="Google Shape;1089;p111"/>
          <p:cNvSpPr txBox="1"/>
          <p:nvPr/>
        </p:nvSpPr>
        <p:spPr>
          <a:xfrm>
            <a:off x="2522733" y="2417002"/>
            <a:ext cx="5259300" cy="874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dk1"/>
                </a:solidFill>
                <a:latin typeface="Barlow"/>
                <a:ea typeface="Barlow"/>
                <a:cs typeface="Barlow"/>
                <a:sym typeface="Barlow"/>
              </a:rPr>
              <a:t>A type of artificial intelligence that is capable of creating new, original content, such as images, music, and text, based on the patterns and styles it has learned from a dataset.</a:t>
            </a:r>
            <a:endParaRPr>
              <a:solidFill>
                <a:schemeClr val="dk1"/>
              </a:solidFill>
              <a:latin typeface="Barlow"/>
              <a:ea typeface="Barlow"/>
              <a:cs typeface="Barlow"/>
              <a:sym typeface="Barlow"/>
            </a:endParaRPr>
          </a:p>
        </p:txBody>
      </p:sp>
      <p:sp>
        <p:nvSpPr>
          <p:cNvPr id="1090" name="Google Shape;1090;p111"/>
          <p:cNvSpPr txBox="1"/>
          <p:nvPr/>
        </p:nvSpPr>
        <p:spPr>
          <a:xfrm>
            <a:off x="545662" y="3511377"/>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Large Language Models </a:t>
            </a:r>
            <a:endParaRPr sz="1800">
              <a:latin typeface="Barlow Semi Condensed"/>
              <a:ea typeface="Barlow Semi Condensed"/>
              <a:cs typeface="Barlow Semi Condensed"/>
              <a:sym typeface="Barlow Semi Condensed"/>
            </a:endParaRPr>
          </a:p>
        </p:txBody>
      </p:sp>
      <p:sp>
        <p:nvSpPr>
          <p:cNvPr id="1091" name="Google Shape;1091;p111"/>
          <p:cNvSpPr/>
          <p:nvPr/>
        </p:nvSpPr>
        <p:spPr>
          <a:xfrm>
            <a:off x="2381502" y="3469998"/>
            <a:ext cx="5107500" cy="988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92" name="Google Shape;1092;p111"/>
          <p:cNvSpPr txBox="1"/>
          <p:nvPr/>
        </p:nvSpPr>
        <p:spPr>
          <a:xfrm>
            <a:off x="2523016" y="3543429"/>
            <a:ext cx="4819500" cy="85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lt1"/>
                </a:solidFill>
                <a:latin typeface="Barlow"/>
                <a:ea typeface="Barlow"/>
                <a:cs typeface="Barlow"/>
                <a:sym typeface="Barlow"/>
              </a:rPr>
              <a:t>Computer programs or algorithms that are capable of processing and generating natural language text using vast amounts of data and statistical models. </a:t>
            </a:r>
            <a:endParaRPr>
              <a:solidFill>
                <a:schemeClr val="lt1"/>
              </a:solidFill>
              <a:latin typeface="Barlow"/>
              <a:ea typeface="Barlow"/>
              <a:cs typeface="Barlow"/>
              <a:sym typeface="Barlow"/>
            </a:endParaRPr>
          </a:p>
        </p:txBody>
      </p:sp>
      <p:sp>
        <p:nvSpPr>
          <p:cNvPr id="1093" name="Google Shape;1093;p111"/>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1"/>
          <p:cNvSpPr/>
          <p:nvPr/>
        </p:nvSpPr>
        <p:spPr>
          <a:xfrm>
            <a:off x="2381525" y="1093700"/>
            <a:ext cx="5930100" cy="11382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1"/>
          <p:cNvSpPr/>
          <p:nvPr/>
        </p:nvSpPr>
        <p:spPr>
          <a:xfrm>
            <a:off x="2381250" y="2356700"/>
            <a:ext cx="5519700" cy="9885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9" name="Shape 1099"/>
        <p:cNvGrpSpPr/>
        <p:nvPr/>
      </p:nvGrpSpPr>
      <p:grpSpPr>
        <a:xfrm>
          <a:off x="0" y="0"/>
          <a:ext cx="0" cy="0"/>
          <a:chOff x="0" y="0"/>
          <a:chExt cx="0" cy="0"/>
        </a:xfrm>
      </p:grpSpPr>
      <p:sp>
        <p:nvSpPr>
          <p:cNvPr id="1100" name="Google Shape;1100;p1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112"/>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2"/>
          <p:cNvSpPr/>
          <p:nvPr/>
        </p:nvSpPr>
        <p:spPr>
          <a:xfrm>
            <a:off x="1128475" y="1238075"/>
            <a:ext cx="3706200" cy="752100"/>
          </a:xfrm>
          <a:prstGeom prst="roundRect">
            <a:avLst>
              <a:gd fmla="val 11487" name="adj"/>
            </a:avLst>
          </a:prstGeom>
          <a:solidFill>
            <a:schemeClr val="dk1"/>
          </a:solidFill>
          <a:ln cap="flat" cmpd="sng" w="38100">
            <a:solidFill>
              <a:schemeClr val="dk1"/>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800">
                <a:solidFill>
                  <a:srgbClr val="FFFFFF"/>
                </a:solidFill>
                <a:latin typeface="Nunito Sans"/>
                <a:ea typeface="Nunito Sans"/>
                <a:cs typeface="Nunito Sans"/>
                <a:sym typeface="Nunito Sans"/>
              </a:rPr>
              <a:t>Supervised Learning</a:t>
            </a:r>
            <a:endParaRPr b="1" i="0" sz="1800" u="none" cap="none" strike="noStrike">
              <a:solidFill>
                <a:srgbClr val="FFFFFF"/>
              </a:solidFill>
              <a:latin typeface="Nunito Sans"/>
              <a:ea typeface="Nunito Sans"/>
              <a:cs typeface="Nunito Sans"/>
              <a:sym typeface="Nunito Sans"/>
            </a:endParaRPr>
          </a:p>
        </p:txBody>
      </p:sp>
      <p:sp>
        <p:nvSpPr>
          <p:cNvPr id="1103" name="Google Shape;1103;p112"/>
          <p:cNvSpPr/>
          <p:nvPr/>
        </p:nvSpPr>
        <p:spPr>
          <a:xfrm>
            <a:off x="1124425" y="206350"/>
            <a:ext cx="7564200" cy="853200"/>
          </a:xfrm>
          <a:prstGeom prst="roundRect">
            <a:avLst>
              <a:gd fmla="val 11487" name="adj"/>
            </a:avLst>
          </a:prstGeom>
          <a:solidFill>
            <a:srgbClr val="E41F26"/>
          </a:solidFill>
          <a:ln cap="flat" cmpd="sng" w="38100">
            <a:solidFill>
              <a:srgbClr val="E41F26"/>
            </a:solidFill>
            <a:prstDash val="solid"/>
            <a:miter lim="400000"/>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2200">
                <a:solidFill>
                  <a:srgbClr val="FFFFFF"/>
                </a:solidFill>
                <a:latin typeface="Nunito Sans"/>
                <a:ea typeface="Nunito Sans"/>
                <a:cs typeface="Nunito Sans"/>
                <a:sym typeface="Nunito Sans"/>
              </a:rPr>
              <a:t>Training a Machine Learning Model</a:t>
            </a:r>
            <a:endParaRPr b="1" i="0" sz="2200" u="none" cap="none" strike="noStrike">
              <a:solidFill>
                <a:srgbClr val="FFFFFF"/>
              </a:solidFill>
              <a:latin typeface="Nunito Sans"/>
              <a:ea typeface="Nunito Sans"/>
              <a:cs typeface="Nunito Sans"/>
              <a:sym typeface="Nunito Sans"/>
            </a:endParaRPr>
          </a:p>
        </p:txBody>
      </p:sp>
      <p:sp>
        <p:nvSpPr>
          <p:cNvPr id="1104" name="Google Shape;1104;p112"/>
          <p:cNvSpPr/>
          <p:nvPr/>
        </p:nvSpPr>
        <p:spPr>
          <a:xfrm>
            <a:off x="4970675" y="2129617"/>
            <a:ext cx="3706200" cy="1124100"/>
          </a:xfrm>
          <a:prstGeom prst="roundRect">
            <a:avLst>
              <a:gd fmla="val 11487" name="adj"/>
            </a:avLst>
          </a:prstGeom>
          <a:solidFill>
            <a:srgbClr val="FFFFFF"/>
          </a:solidFill>
          <a:ln cap="flat" cmpd="sng" w="19050">
            <a:solidFill>
              <a:srgbClr val="374085"/>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lang="en" sz="1600">
                <a:solidFill>
                  <a:srgbClr val="222222"/>
                </a:solidFill>
                <a:latin typeface="Nunito Sans"/>
                <a:ea typeface="Nunito Sans"/>
                <a:cs typeface="Nunito Sans"/>
                <a:sym typeface="Nunito Sans"/>
              </a:rPr>
              <a:t>Unsupervised learning is a type of machine learning where the </a:t>
            </a:r>
            <a:r>
              <a:rPr b="1" lang="en" sz="1600">
                <a:solidFill>
                  <a:srgbClr val="222222"/>
                </a:solidFill>
                <a:latin typeface="Nunito Sans"/>
                <a:ea typeface="Nunito Sans"/>
                <a:cs typeface="Nunito Sans"/>
                <a:sym typeface="Nunito Sans"/>
              </a:rPr>
              <a:t>model learns from unlabeled data</a:t>
            </a:r>
            <a:r>
              <a:rPr lang="en" sz="1600">
                <a:solidFill>
                  <a:srgbClr val="222222"/>
                </a:solidFill>
                <a:latin typeface="Nunito Sans"/>
                <a:ea typeface="Nunito Sans"/>
                <a:cs typeface="Nunito Sans"/>
                <a:sym typeface="Nunito Sans"/>
              </a:rPr>
              <a:t>.</a:t>
            </a:r>
            <a:endParaRPr i="0" sz="1600" u="none" cap="none" strike="noStrike">
              <a:latin typeface="Nunito Sans"/>
              <a:ea typeface="Nunito Sans"/>
              <a:cs typeface="Nunito Sans"/>
              <a:sym typeface="Nunito Sans"/>
            </a:endParaRPr>
          </a:p>
        </p:txBody>
      </p:sp>
      <p:sp>
        <p:nvSpPr>
          <p:cNvPr id="1105" name="Google Shape;1105;p112"/>
          <p:cNvSpPr/>
          <p:nvPr/>
        </p:nvSpPr>
        <p:spPr>
          <a:xfrm>
            <a:off x="4970550" y="3397625"/>
            <a:ext cx="3706200" cy="1124100"/>
          </a:xfrm>
          <a:prstGeom prst="roundRect">
            <a:avLst>
              <a:gd fmla="val 11487" name="adj"/>
            </a:avLst>
          </a:prstGeom>
          <a:solidFill>
            <a:srgbClr val="FFFFFF"/>
          </a:solidFill>
          <a:ln cap="flat" cmpd="sng" w="19050">
            <a:solidFill>
              <a:srgbClr val="374085"/>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lang="en" sz="1600">
                <a:solidFill>
                  <a:srgbClr val="222222"/>
                </a:solidFill>
                <a:latin typeface="Nunito Sans"/>
                <a:ea typeface="Nunito Sans"/>
                <a:cs typeface="Nunito Sans"/>
                <a:sym typeface="Nunito Sans"/>
              </a:rPr>
              <a:t>It's like exploring a dataset without a teacher, where the model tries to find patterns and structures on its own</a:t>
            </a:r>
            <a:endParaRPr i="0" sz="1600" u="none" cap="none" strike="noStrike">
              <a:latin typeface="Nunito Sans"/>
              <a:ea typeface="Nunito Sans"/>
              <a:cs typeface="Nunito Sans"/>
              <a:sym typeface="Nunito Sans"/>
            </a:endParaRPr>
          </a:p>
        </p:txBody>
      </p:sp>
      <p:sp>
        <p:nvSpPr>
          <p:cNvPr id="1106" name="Google Shape;1106;p112"/>
          <p:cNvSpPr/>
          <p:nvPr/>
        </p:nvSpPr>
        <p:spPr>
          <a:xfrm>
            <a:off x="1124425" y="3393175"/>
            <a:ext cx="3714300" cy="1133100"/>
          </a:xfrm>
          <a:prstGeom prst="roundRect">
            <a:avLst>
              <a:gd fmla="val 11487" name="adj"/>
            </a:avLst>
          </a:prstGeom>
          <a:solidFill>
            <a:srgbClr val="FFFFFF"/>
          </a:solidFill>
          <a:ln cap="flat" cmpd="sng" w="19050">
            <a:solidFill>
              <a:schemeClr val="dk1"/>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None/>
            </a:pPr>
            <a:r>
              <a:rPr lang="en" sz="1600">
                <a:solidFill>
                  <a:srgbClr val="222222"/>
                </a:solidFill>
                <a:latin typeface="Nunito Sans"/>
                <a:ea typeface="Nunito Sans"/>
                <a:cs typeface="Nunito Sans"/>
                <a:sym typeface="Nunito Sans"/>
              </a:rPr>
              <a:t>It's similar to having a teacher who provides correct answers for the model to learn from.</a:t>
            </a:r>
            <a:endParaRPr sz="1600">
              <a:solidFill>
                <a:srgbClr val="222222"/>
              </a:solidFill>
              <a:latin typeface="Nunito Sans"/>
              <a:ea typeface="Nunito Sans"/>
              <a:cs typeface="Nunito Sans"/>
              <a:sym typeface="Nunito Sans"/>
            </a:endParaRPr>
          </a:p>
        </p:txBody>
      </p:sp>
      <p:sp>
        <p:nvSpPr>
          <p:cNvPr id="1107" name="Google Shape;1107;p112"/>
          <p:cNvSpPr/>
          <p:nvPr/>
        </p:nvSpPr>
        <p:spPr>
          <a:xfrm>
            <a:off x="1124426" y="2125125"/>
            <a:ext cx="3714300" cy="1133100"/>
          </a:xfrm>
          <a:prstGeom prst="roundRect">
            <a:avLst>
              <a:gd fmla="val 11487" name="adj"/>
            </a:avLst>
          </a:prstGeom>
          <a:solidFill>
            <a:srgbClr val="FFFFFF"/>
          </a:solidFill>
          <a:ln cap="flat" cmpd="sng" w="19050">
            <a:solidFill>
              <a:schemeClr val="dk1"/>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None/>
            </a:pPr>
            <a:r>
              <a:rPr lang="en" sz="1600">
                <a:solidFill>
                  <a:srgbClr val="222222"/>
                </a:solidFill>
                <a:latin typeface="Nunito Sans"/>
                <a:ea typeface="Nunito Sans"/>
                <a:cs typeface="Nunito Sans"/>
                <a:sym typeface="Nunito Sans"/>
              </a:rPr>
              <a:t>Supervised learning is a type of machine learning where the </a:t>
            </a:r>
            <a:r>
              <a:rPr b="1" lang="en" sz="1600">
                <a:solidFill>
                  <a:srgbClr val="222222"/>
                </a:solidFill>
                <a:latin typeface="Nunito Sans"/>
                <a:ea typeface="Nunito Sans"/>
                <a:cs typeface="Nunito Sans"/>
                <a:sym typeface="Nunito Sans"/>
              </a:rPr>
              <a:t>model learns from labeled examples</a:t>
            </a:r>
            <a:r>
              <a:rPr lang="en" sz="1600">
                <a:solidFill>
                  <a:srgbClr val="222222"/>
                </a:solidFill>
                <a:latin typeface="Nunito Sans"/>
                <a:ea typeface="Nunito Sans"/>
                <a:cs typeface="Nunito Sans"/>
                <a:sym typeface="Nunito Sans"/>
              </a:rPr>
              <a:t>. </a:t>
            </a:r>
            <a:endParaRPr sz="1600">
              <a:solidFill>
                <a:srgbClr val="222222"/>
              </a:solidFill>
              <a:latin typeface="Nunito Sans"/>
              <a:ea typeface="Nunito Sans"/>
              <a:cs typeface="Nunito Sans"/>
              <a:sym typeface="Nunito Sans"/>
            </a:endParaRPr>
          </a:p>
        </p:txBody>
      </p:sp>
      <p:sp>
        <p:nvSpPr>
          <p:cNvPr id="1108" name="Google Shape;1108;p112"/>
          <p:cNvSpPr/>
          <p:nvPr/>
        </p:nvSpPr>
        <p:spPr>
          <a:xfrm>
            <a:off x="4970675" y="1242571"/>
            <a:ext cx="3706200" cy="752100"/>
          </a:xfrm>
          <a:prstGeom prst="roundRect">
            <a:avLst>
              <a:gd fmla="val 11487" name="adj"/>
            </a:avLst>
          </a:prstGeom>
          <a:solidFill>
            <a:srgbClr val="374085"/>
          </a:solidFill>
          <a:ln cap="flat" cmpd="sng" w="38100">
            <a:solidFill>
              <a:srgbClr val="374085"/>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800">
                <a:solidFill>
                  <a:srgbClr val="FFFFFF"/>
                </a:solidFill>
                <a:latin typeface="Nunito Sans"/>
                <a:ea typeface="Nunito Sans"/>
                <a:cs typeface="Nunito Sans"/>
                <a:sym typeface="Nunito Sans"/>
              </a:rPr>
              <a:t>Unsupervised Learning</a:t>
            </a:r>
            <a:endParaRPr b="1" i="0" sz="1800" u="none" cap="none" strike="noStrike">
              <a:solidFill>
                <a:srgbClr val="FFFFFF"/>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2" name="Shape 1112"/>
        <p:cNvGrpSpPr/>
        <p:nvPr/>
      </p:nvGrpSpPr>
      <p:grpSpPr>
        <a:xfrm>
          <a:off x="0" y="0"/>
          <a:ext cx="0" cy="0"/>
          <a:chOff x="0" y="0"/>
          <a:chExt cx="0" cy="0"/>
        </a:xfrm>
      </p:grpSpPr>
      <p:sp>
        <p:nvSpPr>
          <p:cNvPr id="1113" name="Google Shape;1113;p113"/>
          <p:cNvSpPr txBox="1"/>
          <p:nvPr>
            <p:ph type="title"/>
          </p:nvPr>
        </p:nvSpPr>
        <p:spPr>
          <a:xfrm>
            <a:off x="182950" y="2343150"/>
            <a:ext cx="21957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Training a Large Language Model</a:t>
            </a:r>
            <a:endParaRPr sz="2800"/>
          </a:p>
        </p:txBody>
      </p:sp>
      <p:grpSp>
        <p:nvGrpSpPr>
          <p:cNvPr id="1114" name="Google Shape;1114;p113"/>
          <p:cNvGrpSpPr/>
          <p:nvPr/>
        </p:nvGrpSpPr>
        <p:grpSpPr>
          <a:xfrm>
            <a:off x="2643775" y="760663"/>
            <a:ext cx="2486829" cy="3711155"/>
            <a:chOff x="1118224" y="283725"/>
            <a:chExt cx="2090826" cy="4076400"/>
          </a:xfrm>
        </p:grpSpPr>
        <p:sp>
          <p:nvSpPr>
            <p:cNvPr id="1115" name="Google Shape;1115;p113"/>
            <p:cNvSpPr/>
            <p:nvPr/>
          </p:nvSpPr>
          <p:spPr>
            <a:xfrm>
              <a:off x="1178650" y="283725"/>
              <a:ext cx="2030400" cy="40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3"/>
            <p:cNvSpPr/>
            <p:nvPr/>
          </p:nvSpPr>
          <p:spPr>
            <a:xfrm>
              <a:off x="1118224" y="341749"/>
              <a:ext cx="2048100" cy="108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3"/>
            <p:cNvSpPr/>
            <p:nvPr/>
          </p:nvSpPr>
          <p:spPr>
            <a:xfrm>
              <a:off x="1233849" y="633351"/>
              <a:ext cx="1227900" cy="50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Barlow Condensed"/>
                  <a:ea typeface="Barlow Condensed"/>
                  <a:cs typeface="Barlow Condensed"/>
                  <a:sym typeface="Barlow Condensed"/>
                </a:rPr>
                <a:t>Pre-training</a:t>
              </a:r>
              <a:endParaRPr b="1" sz="2200">
                <a:solidFill>
                  <a:schemeClr val="dk2"/>
                </a:solidFill>
                <a:latin typeface="Barlow Condensed"/>
                <a:ea typeface="Barlow Condensed"/>
                <a:cs typeface="Barlow Condensed"/>
                <a:sym typeface="Barlow Condensed"/>
              </a:endParaRPr>
            </a:p>
            <a:p>
              <a:pPr indent="0" lvl="0" marL="0" rtl="0" algn="l">
                <a:spcBef>
                  <a:spcPts val="0"/>
                </a:spcBef>
                <a:spcAft>
                  <a:spcPts val="0"/>
                </a:spcAft>
                <a:buNone/>
              </a:pPr>
              <a:r>
                <a:rPr b="1" lang="en" sz="1000">
                  <a:solidFill>
                    <a:srgbClr val="727272"/>
                  </a:solidFill>
                  <a:latin typeface="Barlow Condensed"/>
                  <a:ea typeface="Barlow Condensed"/>
                  <a:cs typeface="Barlow Condensed"/>
                  <a:sym typeface="Barlow Condensed"/>
                </a:rPr>
                <a:t>Unsupervised Learning</a:t>
              </a:r>
              <a:endParaRPr b="1" sz="1000">
                <a:solidFill>
                  <a:srgbClr val="727272"/>
                </a:solidFill>
                <a:latin typeface="Barlow Condensed"/>
                <a:ea typeface="Barlow Condensed"/>
                <a:cs typeface="Barlow Condensed"/>
                <a:sym typeface="Barlow Condensed"/>
              </a:endParaRPr>
            </a:p>
          </p:txBody>
        </p:sp>
        <p:sp>
          <p:nvSpPr>
            <p:cNvPr id="1118" name="Google Shape;1118;p113"/>
            <p:cNvSpPr/>
            <p:nvPr/>
          </p:nvSpPr>
          <p:spPr>
            <a:xfrm>
              <a:off x="1233849" y="1583524"/>
              <a:ext cx="1922700" cy="26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Pre-training is the initial phase where a large language model is </a:t>
              </a:r>
              <a:r>
                <a:rPr b="1" lang="en" sz="1200">
                  <a:solidFill>
                    <a:srgbClr val="FFFFFF"/>
                  </a:solidFill>
                  <a:latin typeface="Roboto"/>
                  <a:ea typeface="Roboto"/>
                  <a:cs typeface="Roboto"/>
                  <a:sym typeface="Roboto"/>
                </a:rPr>
                <a:t>exposed to a vast amount of text data</a:t>
              </a:r>
              <a:r>
                <a:rPr lang="en" sz="1200">
                  <a:solidFill>
                    <a:srgbClr val="FFFFFF"/>
                  </a:solidFill>
                  <a:latin typeface="Roboto"/>
                  <a:ea typeface="Roboto"/>
                  <a:cs typeface="Roboto"/>
                  <a:sym typeface="Roboto"/>
                </a:rPr>
                <a:t>. The model learns the structure, patterns, and common language knowledge by assigning values to words and letters. It then uses its </a:t>
              </a:r>
              <a:r>
                <a:rPr lang="en" sz="1200">
                  <a:solidFill>
                    <a:srgbClr val="FFFFFF"/>
                  </a:solidFill>
                  <a:latin typeface="Roboto"/>
                  <a:ea typeface="Roboto"/>
                  <a:cs typeface="Roboto"/>
                  <a:sym typeface="Roboto"/>
                </a:rPr>
                <a:t>knowledge</a:t>
              </a:r>
              <a:r>
                <a:rPr lang="en" sz="1200">
                  <a:solidFill>
                    <a:srgbClr val="FFFFFF"/>
                  </a:solidFill>
                  <a:latin typeface="Roboto"/>
                  <a:ea typeface="Roboto"/>
                  <a:cs typeface="Roboto"/>
                  <a:sym typeface="Roboto"/>
                </a:rPr>
                <a:t> of patterns to predict the next word in a sentence.</a:t>
              </a:r>
              <a:endParaRPr sz="1200">
                <a:solidFill>
                  <a:srgbClr val="FFFFFF"/>
                </a:solidFill>
                <a:latin typeface="Roboto"/>
                <a:ea typeface="Roboto"/>
                <a:cs typeface="Roboto"/>
                <a:sym typeface="Roboto"/>
              </a:endParaRPr>
            </a:p>
          </p:txBody>
        </p:sp>
      </p:grpSp>
      <p:grpSp>
        <p:nvGrpSpPr>
          <p:cNvPr id="1119" name="Google Shape;1119;p113"/>
          <p:cNvGrpSpPr/>
          <p:nvPr/>
        </p:nvGrpSpPr>
        <p:grpSpPr>
          <a:xfrm>
            <a:off x="5726400" y="760663"/>
            <a:ext cx="2486823" cy="3711155"/>
            <a:chOff x="1118229" y="283725"/>
            <a:chExt cx="2090821" cy="4076400"/>
          </a:xfrm>
        </p:grpSpPr>
        <p:sp>
          <p:nvSpPr>
            <p:cNvPr id="1120" name="Google Shape;1120;p113"/>
            <p:cNvSpPr/>
            <p:nvPr/>
          </p:nvSpPr>
          <p:spPr>
            <a:xfrm>
              <a:off x="1178650" y="283725"/>
              <a:ext cx="2030400" cy="40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3"/>
            <p:cNvSpPr/>
            <p:nvPr/>
          </p:nvSpPr>
          <p:spPr>
            <a:xfrm>
              <a:off x="1118229" y="341749"/>
              <a:ext cx="2048100" cy="10854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3"/>
            <p:cNvSpPr/>
            <p:nvPr/>
          </p:nvSpPr>
          <p:spPr>
            <a:xfrm>
              <a:off x="1233854" y="1583531"/>
              <a:ext cx="1922700" cy="27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The model is trained on a </a:t>
              </a:r>
              <a:r>
                <a:rPr b="1" lang="en" sz="1200">
                  <a:solidFill>
                    <a:srgbClr val="FFFFFF"/>
                  </a:solidFill>
                  <a:latin typeface="Roboto"/>
                  <a:ea typeface="Roboto"/>
                  <a:cs typeface="Roboto"/>
                  <a:sym typeface="Roboto"/>
                </a:rPr>
                <a:t>smaller, task-specific dataset. The model adapts its pretrained knowledge to perform well on the target task</a:t>
              </a:r>
              <a:r>
                <a:rPr lang="en" sz="1200">
                  <a:solidFill>
                    <a:srgbClr val="FFFFFF"/>
                  </a:solidFill>
                  <a:latin typeface="Roboto"/>
                  <a:ea typeface="Roboto"/>
                  <a:cs typeface="Roboto"/>
                  <a:sym typeface="Roboto"/>
                </a:rPr>
                <a:t> by adjusting its architecture and parameters. </a:t>
              </a:r>
              <a:r>
                <a:rPr lang="en" sz="1200">
                  <a:solidFill>
                    <a:srgbClr val="FFFFFF"/>
                  </a:solidFill>
                  <a:latin typeface="Roboto"/>
                  <a:ea typeface="Roboto"/>
                  <a:cs typeface="Roboto"/>
                  <a:sym typeface="Roboto"/>
                </a:rPr>
                <a:t>There is typically a human </a:t>
              </a:r>
              <a:r>
                <a:rPr lang="en" sz="1200">
                  <a:solidFill>
                    <a:srgbClr val="FFFFFF"/>
                  </a:solidFill>
                  <a:latin typeface="Roboto"/>
                  <a:ea typeface="Roboto"/>
                  <a:cs typeface="Roboto"/>
                  <a:sym typeface="Roboto"/>
                </a:rPr>
                <a:t>providing guidance to help the model learn at this stage.</a:t>
              </a:r>
              <a:endParaRPr sz="1200">
                <a:solidFill>
                  <a:srgbClr val="FFFFFF"/>
                </a:solidFill>
                <a:latin typeface="Roboto"/>
                <a:ea typeface="Roboto"/>
                <a:cs typeface="Roboto"/>
                <a:sym typeface="Roboto"/>
              </a:endParaRPr>
            </a:p>
          </p:txBody>
        </p:sp>
      </p:grpSp>
      <p:pic>
        <p:nvPicPr>
          <p:cNvPr id="1123" name="Google Shape;1123;p113"/>
          <p:cNvPicPr preferRelativeResize="0"/>
          <p:nvPr/>
        </p:nvPicPr>
        <p:blipFill>
          <a:blip r:embed="rId3">
            <a:alphaModFix/>
          </a:blip>
          <a:stretch>
            <a:fillRect/>
          </a:stretch>
        </p:blipFill>
        <p:spPr>
          <a:xfrm>
            <a:off x="4241825" y="965638"/>
            <a:ext cx="669676" cy="669676"/>
          </a:xfrm>
          <a:prstGeom prst="rect">
            <a:avLst/>
          </a:prstGeom>
          <a:noFill/>
          <a:ln>
            <a:noFill/>
          </a:ln>
        </p:spPr>
      </p:pic>
      <p:sp>
        <p:nvSpPr>
          <p:cNvPr id="1124" name="Google Shape;1124;p113"/>
          <p:cNvSpPr/>
          <p:nvPr/>
        </p:nvSpPr>
        <p:spPr>
          <a:xfrm>
            <a:off x="5911850" y="1071887"/>
            <a:ext cx="1460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Barlow Condensed"/>
                <a:ea typeface="Barlow Condensed"/>
                <a:cs typeface="Barlow Condensed"/>
                <a:sym typeface="Barlow Condensed"/>
              </a:rPr>
              <a:t>Fine Tuning</a:t>
            </a:r>
            <a:endParaRPr b="1" sz="2200">
              <a:solidFill>
                <a:schemeClr val="dk2"/>
              </a:solidFill>
              <a:latin typeface="Barlow Condensed"/>
              <a:ea typeface="Barlow Condensed"/>
              <a:cs typeface="Barlow Condensed"/>
              <a:sym typeface="Barlow Condensed"/>
            </a:endParaRPr>
          </a:p>
          <a:p>
            <a:pPr indent="0" lvl="0" marL="0" rtl="0" algn="l">
              <a:spcBef>
                <a:spcPts val="0"/>
              </a:spcBef>
              <a:spcAft>
                <a:spcPts val="0"/>
              </a:spcAft>
              <a:buNone/>
            </a:pPr>
            <a:r>
              <a:rPr b="1" lang="en" sz="1000">
                <a:solidFill>
                  <a:srgbClr val="727272"/>
                </a:solidFill>
                <a:latin typeface="Barlow Condensed"/>
                <a:ea typeface="Barlow Condensed"/>
                <a:cs typeface="Barlow Condensed"/>
                <a:sym typeface="Barlow Condensed"/>
              </a:rPr>
              <a:t>Supervised</a:t>
            </a:r>
            <a:r>
              <a:rPr b="1" lang="en" sz="1000">
                <a:solidFill>
                  <a:srgbClr val="727272"/>
                </a:solidFill>
                <a:latin typeface="Barlow Condensed"/>
                <a:ea typeface="Barlow Condensed"/>
                <a:cs typeface="Barlow Condensed"/>
                <a:sym typeface="Barlow Condensed"/>
              </a:rPr>
              <a:t> Learning</a:t>
            </a:r>
            <a:endParaRPr b="1" sz="2200">
              <a:solidFill>
                <a:schemeClr val="dk2"/>
              </a:solidFill>
              <a:latin typeface="Barlow Condensed"/>
              <a:ea typeface="Barlow Condensed"/>
              <a:cs typeface="Barlow Condensed"/>
              <a:sym typeface="Barlow Condensed"/>
            </a:endParaRPr>
          </a:p>
        </p:txBody>
      </p:sp>
      <p:pic>
        <p:nvPicPr>
          <p:cNvPr id="1125" name="Google Shape;1125;p113"/>
          <p:cNvPicPr preferRelativeResize="0"/>
          <p:nvPr/>
        </p:nvPicPr>
        <p:blipFill>
          <a:blip r:embed="rId4">
            <a:alphaModFix/>
          </a:blip>
          <a:stretch>
            <a:fillRect/>
          </a:stretch>
        </p:blipFill>
        <p:spPr>
          <a:xfrm>
            <a:off x="7372250" y="965637"/>
            <a:ext cx="669676" cy="669676"/>
          </a:xfrm>
          <a:prstGeom prst="rect">
            <a:avLst/>
          </a:prstGeom>
          <a:noFill/>
          <a:ln>
            <a:noFill/>
          </a:ln>
        </p:spPr>
      </p:pic>
      <p:sp>
        <p:nvSpPr>
          <p:cNvPr id="1126" name="Google Shape;1126;p113"/>
          <p:cNvSpPr txBox="1"/>
          <p:nvPr/>
        </p:nvSpPr>
        <p:spPr>
          <a:xfrm>
            <a:off x="2541250" y="671688"/>
            <a:ext cx="416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1127" name="Google Shape;1127;p113"/>
          <p:cNvSpPr txBox="1"/>
          <p:nvPr/>
        </p:nvSpPr>
        <p:spPr>
          <a:xfrm>
            <a:off x="5637450" y="671688"/>
            <a:ext cx="416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1128" name="Google Shape;1128;p113"/>
          <p:cNvSpPr txBox="1"/>
          <p:nvPr>
            <p:ph idx="12" type="sldNum"/>
          </p:nvPr>
        </p:nvSpPr>
        <p:spPr>
          <a:xfrm>
            <a:off x="6942101" y="4663225"/>
            <a:ext cx="13290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i="1" lang="en" sz="800"/>
              <a:t>Icons: </a:t>
            </a:r>
            <a:r>
              <a:rPr i="1" lang="en" sz="800" u="sng">
                <a:solidFill>
                  <a:schemeClr val="hlink"/>
                </a:solidFill>
                <a:hlinkClick r:id="rId5"/>
              </a:rPr>
              <a:t>Uniconlabs</a:t>
            </a:r>
            <a:endParaRPr i="1" sz="800"/>
          </a:p>
        </p:txBody>
      </p:sp>
      <p:sp>
        <p:nvSpPr>
          <p:cNvPr id="1129" name="Google Shape;1129;p113"/>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3" name="Shape 1133"/>
        <p:cNvGrpSpPr/>
        <p:nvPr/>
      </p:nvGrpSpPr>
      <p:grpSpPr>
        <a:xfrm>
          <a:off x="0" y="0"/>
          <a:ext cx="0" cy="0"/>
          <a:chOff x="0" y="0"/>
          <a:chExt cx="0" cy="0"/>
        </a:xfrm>
      </p:grpSpPr>
      <p:sp>
        <p:nvSpPr>
          <p:cNvPr id="1134" name="Google Shape;1134;p114"/>
          <p:cNvSpPr txBox="1"/>
          <p:nvPr>
            <p:ph type="title"/>
          </p:nvPr>
        </p:nvSpPr>
        <p:spPr>
          <a:xfrm>
            <a:off x="54565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an LLM Generates Responses:</a:t>
            </a:r>
            <a:endParaRPr/>
          </a:p>
        </p:txBody>
      </p:sp>
      <p:sp>
        <p:nvSpPr>
          <p:cNvPr id="1135" name="Google Shape;1135;p1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136" name="Google Shape;1136;p114"/>
          <p:cNvSpPr/>
          <p:nvPr/>
        </p:nvSpPr>
        <p:spPr>
          <a:xfrm>
            <a:off x="454200" y="2183775"/>
            <a:ext cx="1646100" cy="287700"/>
          </a:xfrm>
          <a:prstGeom prst="rect">
            <a:avLst/>
          </a:prstGeom>
          <a:solidFill>
            <a:srgbClr val="374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4"/>
          <p:cNvSpPr/>
          <p:nvPr/>
        </p:nvSpPr>
        <p:spPr>
          <a:xfrm>
            <a:off x="2100089" y="2183775"/>
            <a:ext cx="1646100" cy="2877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4"/>
          <p:cNvSpPr/>
          <p:nvPr/>
        </p:nvSpPr>
        <p:spPr>
          <a:xfrm>
            <a:off x="5391852" y="2183775"/>
            <a:ext cx="1646100" cy="287700"/>
          </a:xfrm>
          <a:prstGeom prst="rect">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114"/>
          <p:cNvCxnSpPr/>
          <p:nvPr/>
        </p:nvCxnSpPr>
        <p:spPr>
          <a:xfrm rot="10800000">
            <a:off x="1277250" y="2320025"/>
            <a:ext cx="0" cy="287700"/>
          </a:xfrm>
          <a:prstGeom prst="straightConnector1">
            <a:avLst/>
          </a:prstGeom>
          <a:noFill/>
          <a:ln cap="flat" cmpd="sng" w="19050">
            <a:solidFill>
              <a:srgbClr val="374085"/>
            </a:solidFill>
            <a:prstDash val="solid"/>
            <a:round/>
            <a:headEnd len="med" w="med" type="none"/>
            <a:tailEnd len="med" w="med" type="none"/>
          </a:ln>
        </p:spPr>
      </p:cxnSp>
      <p:sp>
        <p:nvSpPr>
          <p:cNvPr id="1140" name="Google Shape;1140;p114"/>
          <p:cNvSpPr/>
          <p:nvPr/>
        </p:nvSpPr>
        <p:spPr>
          <a:xfrm>
            <a:off x="985275" y="1433275"/>
            <a:ext cx="583800" cy="583800"/>
          </a:xfrm>
          <a:prstGeom prst="ellipse">
            <a:avLst/>
          </a:prstGeom>
          <a:solidFill>
            <a:srgbClr val="EFEFEF"/>
          </a:solidFill>
          <a:ln cap="flat" cmpd="sng" w="9525">
            <a:solidFill>
              <a:srgbClr val="9D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Barlow Condensed"/>
                <a:ea typeface="Barlow Condensed"/>
                <a:cs typeface="Barlow Condensed"/>
                <a:sym typeface="Barlow Condensed"/>
              </a:rPr>
              <a:t>1</a:t>
            </a:r>
            <a:endParaRPr b="1" sz="1800">
              <a:latin typeface="Barlow Condensed"/>
              <a:ea typeface="Barlow Condensed"/>
              <a:cs typeface="Barlow Condensed"/>
              <a:sym typeface="Barlow Condensed"/>
            </a:endParaRPr>
          </a:p>
        </p:txBody>
      </p:sp>
      <p:sp>
        <p:nvSpPr>
          <p:cNvPr id="1141" name="Google Shape;1141;p114"/>
          <p:cNvSpPr txBox="1"/>
          <p:nvPr/>
        </p:nvSpPr>
        <p:spPr>
          <a:xfrm>
            <a:off x="511500" y="2612550"/>
            <a:ext cx="1531500" cy="174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sz="1600">
                <a:latin typeface="Barlow Semi Condensed"/>
                <a:ea typeface="Barlow Semi Condensed"/>
                <a:cs typeface="Barlow Semi Condensed"/>
                <a:sym typeface="Barlow Semi Condensed"/>
              </a:rPr>
              <a:t>Input</a:t>
            </a:r>
            <a:endParaRPr b="1" sz="1600">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rtl="0" algn="l">
              <a:spcBef>
                <a:spcPts val="0"/>
              </a:spcBef>
              <a:spcAft>
                <a:spcPts val="0"/>
              </a:spcAft>
              <a:buNone/>
            </a:pPr>
            <a:r>
              <a:rPr lang="en" sz="1200">
                <a:latin typeface="Barlow"/>
                <a:ea typeface="Barlow"/>
                <a:cs typeface="Barlow"/>
                <a:sym typeface="Barlow"/>
              </a:rPr>
              <a:t>The LLM receives a prompt or input, which is typically a piece of text that provides context or a question that requires a response</a:t>
            </a:r>
            <a:endParaRPr sz="1200">
              <a:latin typeface="Barlow"/>
              <a:ea typeface="Barlow"/>
              <a:cs typeface="Barlow"/>
              <a:sym typeface="Barlow"/>
            </a:endParaRPr>
          </a:p>
        </p:txBody>
      </p:sp>
      <p:sp>
        <p:nvSpPr>
          <p:cNvPr id="1142" name="Google Shape;1142;p114"/>
          <p:cNvSpPr/>
          <p:nvPr/>
        </p:nvSpPr>
        <p:spPr>
          <a:xfrm>
            <a:off x="3745985" y="2183775"/>
            <a:ext cx="1646100" cy="287700"/>
          </a:xfrm>
          <a:prstGeom prst="rect">
            <a:avLst/>
          </a:prstGeom>
          <a:solidFill>
            <a:srgbClr val="01D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114"/>
          <p:cNvCxnSpPr/>
          <p:nvPr/>
        </p:nvCxnSpPr>
        <p:spPr>
          <a:xfrm rot="10800000">
            <a:off x="2923139" y="2320025"/>
            <a:ext cx="0" cy="287700"/>
          </a:xfrm>
          <a:prstGeom prst="straightConnector1">
            <a:avLst/>
          </a:prstGeom>
          <a:noFill/>
          <a:ln cap="flat" cmpd="sng" w="19050">
            <a:solidFill>
              <a:srgbClr val="3DBED4"/>
            </a:solidFill>
            <a:prstDash val="solid"/>
            <a:round/>
            <a:headEnd len="med" w="med" type="none"/>
            <a:tailEnd len="med" w="med" type="none"/>
          </a:ln>
        </p:spPr>
      </p:cxnSp>
      <p:sp>
        <p:nvSpPr>
          <p:cNvPr id="1144" name="Google Shape;1144;p114"/>
          <p:cNvSpPr txBox="1"/>
          <p:nvPr/>
        </p:nvSpPr>
        <p:spPr>
          <a:xfrm>
            <a:off x="2157400" y="2612550"/>
            <a:ext cx="1531500" cy="174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sz="1600">
                <a:latin typeface="Barlow Semi Condensed"/>
                <a:ea typeface="Barlow Semi Condensed"/>
                <a:cs typeface="Barlow Semi Condensed"/>
                <a:sym typeface="Barlow Semi Condensed"/>
              </a:rPr>
              <a:t>Tokenization</a:t>
            </a:r>
            <a:endParaRPr b="1" sz="1600">
              <a:solidFill>
                <a:srgbClr val="000000"/>
              </a:solidFill>
              <a:latin typeface="Barlow Semi Condensed"/>
              <a:ea typeface="Barlow Semi Condensed"/>
              <a:cs typeface="Barlow Semi Condensed"/>
              <a:sym typeface="Barlow Semi Condensed"/>
            </a:endParaRPr>
          </a:p>
          <a:p>
            <a:pPr indent="0" lvl="0" marL="0" rtl="0" algn="l">
              <a:spcBef>
                <a:spcPts val="0"/>
              </a:spcBef>
              <a:spcAft>
                <a:spcPts val="0"/>
              </a:spcAft>
              <a:buClr>
                <a:srgbClr val="424548"/>
              </a:buClr>
              <a:buSzPts val="1500"/>
              <a:buFont typeface="Arial"/>
              <a:buNone/>
            </a:pPr>
            <a:r>
              <a:t/>
            </a:r>
            <a:endParaRPr b="1">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latin typeface="Barlow"/>
                <a:ea typeface="Barlow"/>
                <a:cs typeface="Barlow"/>
                <a:sym typeface="Barlow"/>
              </a:rPr>
              <a:t>The LLM breaks down the input into individual words, or tokens, which it can then process and analyze</a:t>
            </a:r>
            <a:endParaRPr b="1">
              <a:latin typeface="Proxima Nova"/>
              <a:ea typeface="Proxima Nova"/>
              <a:cs typeface="Proxima Nova"/>
              <a:sym typeface="Proxima Nova"/>
            </a:endParaRPr>
          </a:p>
        </p:txBody>
      </p:sp>
      <p:cxnSp>
        <p:nvCxnSpPr>
          <p:cNvPr id="1145" name="Google Shape;1145;p114"/>
          <p:cNvCxnSpPr/>
          <p:nvPr/>
        </p:nvCxnSpPr>
        <p:spPr>
          <a:xfrm rot="10800000">
            <a:off x="6214902" y="2320025"/>
            <a:ext cx="0" cy="287700"/>
          </a:xfrm>
          <a:prstGeom prst="straightConnector1">
            <a:avLst/>
          </a:prstGeom>
          <a:noFill/>
          <a:ln cap="flat" cmpd="sng" w="19050">
            <a:solidFill>
              <a:srgbClr val="FFCD34"/>
            </a:solidFill>
            <a:prstDash val="solid"/>
            <a:round/>
            <a:headEnd len="med" w="med" type="none"/>
            <a:tailEnd len="med" w="med" type="none"/>
          </a:ln>
        </p:spPr>
      </p:cxnSp>
      <p:sp>
        <p:nvSpPr>
          <p:cNvPr id="1146" name="Google Shape;1146;p114"/>
          <p:cNvSpPr txBox="1"/>
          <p:nvPr/>
        </p:nvSpPr>
        <p:spPr>
          <a:xfrm>
            <a:off x="3803275" y="2612550"/>
            <a:ext cx="1531500" cy="174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sz="1600">
                <a:latin typeface="Barlow Semi Condensed"/>
                <a:ea typeface="Barlow Semi Condensed"/>
                <a:cs typeface="Barlow Semi Condensed"/>
                <a:sym typeface="Barlow Semi Condensed"/>
              </a:rPr>
              <a:t>Encoding</a:t>
            </a:r>
            <a:endParaRPr b="1" sz="1600">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rtl="0" algn="l">
              <a:spcBef>
                <a:spcPts val="0"/>
              </a:spcBef>
              <a:spcAft>
                <a:spcPts val="0"/>
              </a:spcAft>
              <a:buNone/>
            </a:pPr>
            <a:r>
              <a:rPr lang="en" sz="1100">
                <a:latin typeface="Barlow"/>
                <a:ea typeface="Barlow"/>
                <a:cs typeface="Barlow"/>
                <a:sym typeface="Barlow"/>
              </a:rPr>
              <a:t>Each token is then encoded into a numerical representation that the LLM can understand and manipulate</a:t>
            </a:r>
            <a:endParaRPr sz="1100">
              <a:latin typeface="Barlow"/>
              <a:ea typeface="Barlow"/>
              <a:cs typeface="Barlow"/>
              <a:sym typeface="Barlow"/>
            </a:endParaRPr>
          </a:p>
        </p:txBody>
      </p:sp>
      <p:sp>
        <p:nvSpPr>
          <p:cNvPr id="1147" name="Google Shape;1147;p114"/>
          <p:cNvSpPr txBox="1"/>
          <p:nvPr/>
        </p:nvSpPr>
        <p:spPr>
          <a:xfrm>
            <a:off x="5449175" y="2612550"/>
            <a:ext cx="1531500" cy="174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sz="1600">
                <a:latin typeface="Barlow Semi Condensed"/>
                <a:ea typeface="Barlow Semi Condensed"/>
                <a:cs typeface="Barlow Semi Condensed"/>
                <a:sym typeface="Barlow Semi Condensed"/>
              </a:rPr>
              <a:t>Processing</a:t>
            </a:r>
            <a:endParaRPr b="1" sz="1600">
              <a:solidFill>
                <a:srgbClr val="000000"/>
              </a:solidFill>
              <a:latin typeface="Barlow Semi Condensed"/>
              <a:ea typeface="Barlow Semi Condensed"/>
              <a:cs typeface="Barlow Semi Condensed"/>
              <a:sym typeface="Barlow Semi Condensed"/>
            </a:endParaRPr>
          </a:p>
          <a:p>
            <a:pPr indent="0" lvl="0" marL="0" rtl="0" algn="l">
              <a:spcBef>
                <a:spcPts val="0"/>
              </a:spcBef>
              <a:spcAft>
                <a:spcPts val="0"/>
              </a:spcAft>
              <a:buClr>
                <a:srgbClr val="424548"/>
              </a:buClr>
              <a:buSzPts val="1500"/>
              <a:buFont typeface="Arial"/>
              <a:buNone/>
            </a:pPr>
            <a:r>
              <a:t/>
            </a:r>
            <a:endParaRPr b="1">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latin typeface="Barlow"/>
                <a:ea typeface="Barlow"/>
                <a:cs typeface="Barlow"/>
                <a:sym typeface="Barlow"/>
              </a:rPr>
              <a:t>The LLM processes the encoded tokens by analyzing the patterns and relationships between them.</a:t>
            </a:r>
            <a:endParaRPr sz="1200">
              <a:latin typeface="Barlow"/>
              <a:ea typeface="Barlow"/>
              <a:cs typeface="Barlow"/>
              <a:sym typeface="Barlow"/>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148" name="Google Shape;1148;p114"/>
          <p:cNvCxnSpPr/>
          <p:nvPr/>
        </p:nvCxnSpPr>
        <p:spPr>
          <a:xfrm rot="10800000">
            <a:off x="4569035" y="2320025"/>
            <a:ext cx="0" cy="287700"/>
          </a:xfrm>
          <a:prstGeom prst="straightConnector1">
            <a:avLst/>
          </a:prstGeom>
          <a:noFill/>
          <a:ln cap="flat" cmpd="sng" w="19050">
            <a:solidFill>
              <a:srgbClr val="01D068"/>
            </a:solidFill>
            <a:prstDash val="solid"/>
            <a:round/>
            <a:headEnd len="med" w="med" type="none"/>
            <a:tailEnd len="med" w="med" type="none"/>
          </a:ln>
        </p:spPr>
      </p:cxnSp>
      <p:sp>
        <p:nvSpPr>
          <p:cNvPr id="1149" name="Google Shape;1149;p114"/>
          <p:cNvSpPr txBox="1"/>
          <p:nvPr/>
        </p:nvSpPr>
        <p:spPr>
          <a:xfrm>
            <a:off x="7095075" y="2612550"/>
            <a:ext cx="1531500" cy="174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sz="1600">
                <a:latin typeface="Barlow Semi Condensed"/>
                <a:ea typeface="Barlow Semi Condensed"/>
                <a:cs typeface="Barlow Semi Condensed"/>
                <a:sym typeface="Barlow Semi Condensed"/>
              </a:rPr>
              <a:t>Output</a:t>
            </a:r>
            <a:endParaRPr b="1" sz="1600">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rtl="0" algn="l">
              <a:spcBef>
                <a:spcPts val="0"/>
              </a:spcBef>
              <a:spcAft>
                <a:spcPts val="0"/>
              </a:spcAft>
              <a:buNone/>
            </a:pPr>
            <a:r>
              <a:rPr lang="en" sz="1200">
                <a:latin typeface="Barlow"/>
                <a:ea typeface="Barlow"/>
                <a:cs typeface="Barlow"/>
                <a:sym typeface="Barlow"/>
              </a:rPr>
              <a:t>The LLM generates a response by using the patterns and relationships it has learned during training to create new text that is relevant to the input</a:t>
            </a:r>
            <a:endParaRPr b="1" sz="1000">
              <a:latin typeface="Barlow"/>
              <a:ea typeface="Barlow"/>
              <a:cs typeface="Barlow"/>
              <a:sym typeface="Barlow"/>
            </a:endParaRPr>
          </a:p>
        </p:txBody>
      </p:sp>
      <p:sp>
        <p:nvSpPr>
          <p:cNvPr id="1150" name="Google Shape;1150;p114"/>
          <p:cNvSpPr/>
          <p:nvPr/>
        </p:nvSpPr>
        <p:spPr>
          <a:xfrm>
            <a:off x="2631250" y="1433275"/>
            <a:ext cx="583800" cy="583800"/>
          </a:xfrm>
          <a:prstGeom prst="ellipse">
            <a:avLst/>
          </a:prstGeom>
          <a:solidFill>
            <a:srgbClr val="EFEFEF"/>
          </a:solidFill>
          <a:ln cap="flat" cmpd="sng" w="9525">
            <a:solidFill>
              <a:srgbClr val="9D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Barlow Condensed"/>
                <a:ea typeface="Barlow Condensed"/>
                <a:cs typeface="Barlow Condensed"/>
                <a:sym typeface="Barlow Condensed"/>
              </a:rPr>
              <a:t>2</a:t>
            </a:r>
            <a:endParaRPr b="1" sz="1800">
              <a:latin typeface="Barlow Condensed"/>
              <a:ea typeface="Barlow Condensed"/>
              <a:cs typeface="Barlow Condensed"/>
              <a:sym typeface="Barlow Condensed"/>
            </a:endParaRPr>
          </a:p>
        </p:txBody>
      </p:sp>
      <p:sp>
        <p:nvSpPr>
          <p:cNvPr id="1151" name="Google Shape;1151;p114"/>
          <p:cNvSpPr/>
          <p:nvPr/>
        </p:nvSpPr>
        <p:spPr>
          <a:xfrm>
            <a:off x="4277225" y="1433275"/>
            <a:ext cx="583800" cy="583800"/>
          </a:xfrm>
          <a:prstGeom prst="ellipse">
            <a:avLst/>
          </a:prstGeom>
          <a:solidFill>
            <a:srgbClr val="EFEFEF"/>
          </a:solidFill>
          <a:ln cap="flat" cmpd="sng" w="9525">
            <a:solidFill>
              <a:srgbClr val="9D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Barlow Condensed"/>
                <a:ea typeface="Barlow Condensed"/>
                <a:cs typeface="Barlow Condensed"/>
                <a:sym typeface="Barlow Condensed"/>
              </a:rPr>
              <a:t>3</a:t>
            </a:r>
            <a:endParaRPr b="1" sz="1800">
              <a:latin typeface="Barlow Condensed"/>
              <a:ea typeface="Barlow Condensed"/>
              <a:cs typeface="Barlow Condensed"/>
              <a:sym typeface="Barlow Condensed"/>
            </a:endParaRPr>
          </a:p>
        </p:txBody>
      </p:sp>
      <p:sp>
        <p:nvSpPr>
          <p:cNvPr id="1152" name="Google Shape;1152;p114"/>
          <p:cNvSpPr/>
          <p:nvPr/>
        </p:nvSpPr>
        <p:spPr>
          <a:xfrm>
            <a:off x="5923200" y="1433275"/>
            <a:ext cx="583800" cy="583800"/>
          </a:xfrm>
          <a:prstGeom prst="ellipse">
            <a:avLst/>
          </a:prstGeom>
          <a:solidFill>
            <a:srgbClr val="EFEFEF"/>
          </a:solidFill>
          <a:ln cap="flat" cmpd="sng" w="9525">
            <a:solidFill>
              <a:srgbClr val="9D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Barlow Condensed"/>
                <a:ea typeface="Barlow Condensed"/>
                <a:cs typeface="Barlow Condensed"/>
                <a:sym typeface="Barlow Condensed"/>
              </a:rPr>
              <a:t>4</a:t>
            </a:r>
            <a:endParaRPr b="1" sz="1800">
              <a:latin typeface="Barlow Condensed"/>
              <a:ea typeface="Barlow Condensed"/>
              <a:cs typeface="Barlow Condensed"/>
              <a:sym typeface="Barlow Condensed"/>
            </a:endParaRPr>
          </a:p>
        </p:txBody>
      </p:sp>
      <p:sp>
        <p:nvSpPr>
          <p:cNvPr id="1153" name="Google Shape;1153;p114"/>
          <p:cNvSpPr/>
          <p:nvPr/>
        </p:nvSpPr>
        <p:spPr>
          <a:xfrm>
            <a:off x="7569175" y="1433275"/>
            <a:ext cx="583800" cy="583800"/>
          </a:xfrm>
          <a:prstGeom prst="ellipse">
            <a:avLst/>
          </a:prstGeom>
          <a:solidFill>
            <a:srgbClr val="EFEFEF"/>
          </a:solidFill>
          <a:ln cap="flat" cmpd="sng" w="9525">
            <a:solidFill>
              <a:srgbClr val="9D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Barlow Condensed"/>
                <a:ea typeface="Barlow Condensed"/>
                <a:cs typeface="Barlow Condensed"/>
                <a:sym typeface="Barlow Condensed"/>
              </a:rPr>
              <a:t>5</a:t>
            </a:r>
            <a:endParaRPr b="1" sz="1800">
              <a:latin typeface="Barlow Condensed"/>
              <a:ea typeface="Barlow Condensed"/>
              <a:cs typeface="Barlow Condensed"/>
              <a:sym typeface="Barlow Condensed"/>
            </a:endParaRPr>
          </a:p>
        </p:txBody>
      </p:sp>
      <p:sp>
        <p:nvSpPr>
          <p:cNvPr id="1154" name="Google Shape;1154;p114"/>
          <p:cNvSpPr/>
          <p:nvPr/>
        </p:nvSpPr>
        <p:spPr>
          <a:xfrm>
            <a:off x="7037741" y="2183775"/>
            <a:ext cx="1646100" cy="28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5" name="Google Shape;1155;p114"/>
          <p:cNvCxnSpPr/>
          <p:nvPr/>
        </p:nvCxnSpPr>
        <p:spPr>
          <a:xfrm rot="10800000">
            <a:off x="7860791" y="2320025"/>
            <a:ext cx="0" cy="287700"/>
          </a:xfrm>
          <a:prstGeom prst="straightConnector1">
            <a:avLst/>
          </a:prstGeom>
          <a:noFill/>
          <a:ln cap="flat" cmpd="sng" w="19050">
            <a:solidFill>
              <a:schemeClr val="accent5"/>
            </a:solidFill>
            <a:prstDash val="solid"/>
            <a:round/>
            <a:headEnd len="med" w="med" type="none"/>
            <a:tailEnd len="med" w="med" type="none"/>
          </a:ln>
        </p:spPr>
      </p:cxnSp>
      <p:sp>
        <p:nvSpPr>
          <p:cNvPr id="1156" name="Google Shape;1156;p114"/>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sp>
        <p:nvSpPr>
          <p:cNvPr id="1161" name="Google Shape;1161;p115"/>
          <p:cNvSpPr txBox="1"/>
          <p:nvPr>
            <p:ph type="title"/>
          </p:nvPr>
        </p:nvSpPr>
        <p:spPr>
          <a:xfrm>
            <a:off x="54565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LLMs: A Giant </a:t>
            </a:r>
            <a:r>
              <a:rPr lang="en"/>
              <a:t>Exercise</a:t>
            </a:r>
            <a:r>
              <a:rPr lang="en"/>
              <a:t> in Statistics</a:t>
            </a:r>
            <a:endParaRPr/>
          </a:p>
        </p:txBody>
      </p:sp>
      <p:sp>
        <p:nvSpPr>
          <p:cNvPr id="1162" name="Google Shape;1162;p11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163" name="Google Shape;1163;p115"/>
          <p:cNvSpPr txBox="1"/>
          <p:nvPr>
            <p:ph idx="12" type="sldNum"/>
          </p:nvPr>
        </p:nvSpPr>
        <p:spPr>
          <a:xfrm>
            <a:off x="6942101" y="4663225"/>
            <a:ext cx="13290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i="1" lang="en"/>
              <a:t>Source: </a:t>
            </a:r>
            <a:r>
              <a:rPr i="1" lang="en" u="sng">
                <a:solidFill>
                  <a:schemeClr val="hlink"/>
                </a:solidFill>
                <a:hlinkClick r:id="rId3"/>
              </a:rPr>
              <a:t>The Economist</a:t>
            </a:r>
            <a:endParaRPr i="1"/>
          </a:p>
        </p:txBody>
      </p:sp>
      <p:pic>
        <p:nvPicPr>
          <p:cNvPr id="1164" name="Google Shape;1164;p115"/>
          <p:cNvPicPr preferRelativeResize="0"/>
          <p:nvPr/>
        </p:nvPicPr>
        <p:blipFill>
          <a:blip r:embed="rId4">
            <a:alphaModFix/>
          </a:blip>
          <a:stretch>
            <a:fillRect/>
          </a:stretch>
        </p:blipFill>
        <p:spPr>
          <a:xfrm>
            <a:off x="2445809" y="1294300"/>
            <a:ext cx="5957592" cy="1915050"/>
          </a:xfrm>
          <a:prstGeom prst="rect">
            <a:avLst/>
          </a:prstGeom>
          <a:noFill/>
          <a:ln cap="flat" cmpd="sng" w="9525">
            <a:solidFill>
              <a:schemeClr val="dk1"/>
            </a:solidFill>
            <a:prstDash val="solid"/>
            <a:round/>
            <a:headEnd len="sm" w="sm" type="none"/>
            <a:tailEnd len="sm" w="sm" type="none"/>
          </a:ln>
        </p:spPr>
      </p:pic>
      <p:sp>
        <p:nvSpPr>
          <p:cNvPr id="1165" name="Google Shape;1165;p115"/>
          <p:cNvSpPr txBox="1"/>
          <p:nvPr/>
        </p:nvSpPr>
        <p:spPr>
          <a:xfrm>
            <a:off x="740600" y="2368425"/>
            <a:ext cx="2624700" cy="19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1600">
                <a:solidFill>
                  <a:schemeClr val="lt1"/>
                </a:solidFill>
                <a:latin typeface="Nunito"/>
                <a:ea typeface="Nunito"/>
                <a:cs typeface="Nunito"/>
                <a:sym typeface="Nunito"/>
              </a:rPr>
              <a:t>At a very high level, LLMs like </a:t>
            </a:r>
            <a:r>
              <a:rPr b="1" i="1" lang="en" sz="1600">
                <a:solidFill>
                  <a:schemeClr val="lt1"/>
                </a:solidFill>
                <a:latin typeface="Nunito"/>
                <a:ea typeface="Nunito"/>
                <a:cs typeface="Nunito"/>
                <a:sym typeface="Nunito"/>
              </a:rPr>
              <a:t>ChatGPT</a:t>
            </a:r>
            <a:r>
              <a:rPr lang="en" sz="1600">
                <a:solidFill>
                  <a:schemeClr val="lt1"/>
                </a:solidFill>
                <a:latin typeface="Nunito"/>
                <a:ea typeface="Nunito"/>
                <a:cs typeface="Nunito"/>
                <a:sym typeface="Nunito"/>
              </a:rPr>
              <a:t> generate their responses </a:t>
            </a:r>
            <a:r>
              <a:rPr b="1" lang="en" sz="1600">
                <a:solidFill>
                  <a:schemeClr val="lt1"/>
                </a:solidFill>
                <a:latin typeface="Nunito"/>
                <a:ea typeface="Nunito"/>
                <a:cs typeface="Nunito"/>
                <a:sym typeface="Nunito"/>
              </a:rPr>
              <a:t>one word at a time</a:t>
            </a:r>
            <a:r>
              <a:rPr lang="en" sz="1600">
                <a:solidFill>
                  <a:schemeClr val="lt1"/>
                </a:solidFill>
                <a:latin typeface="Nunito"/>
                <a:ea typeface="Nunito"/>
                <a:cs typeface="Nunito"/>
                <a:sym typeface="Nunito"/>
              </a:rPr>
              <a:t>, based on probability. </a:t>
            </a:r>
            <a:endParaRPr>
              <a:solidFill>
                <a:schemeClr val="lt1"/>
              </a:solidFill>
              <a:latin typeface="Nunito"/>
              <a:ea typeface="Nunito"/>
              <a:cs typeface="Nunito"/>
              <a:sym typeface="Nunito"/>
            </a:endParaRPr>
          </a:p>
        </p:txBody>
      </p:sp>
      <p:cxnSp>
        <p:nvCxnSpPr>
          <p:cNvPr id="1166" name="Google Shape;1166;p115"/>
          <p:cNvCxnSpPr/>
          <p:nvPr/>
        </p:nvCxnSpPr>
        <p:spPr>
          <a:xfrm rot="-5400000">
            <a:off x="3272450" y="1970975"/>
            <a:ext cx="1921500" cy="1735800"/>
          </a:xfrm>
          <a:prstGeom prst="curvedConnector3">
            <a:avLst>
              <a:gd fmla="val 4467" name="adj1"/>
            </a:avLst>
          </a:prstGeom>
          <a:noFill/>
          <a:ln cap="flat" cmpd="sng" w="9525">
            <a:solidFill>
              <a:srgbClr val="9D9D9D"/>
            </a:solidFill>
            <a:prstDash val="dot"/>
            <a:round/>
            <a:headEnd len="med" w="med" type="none"/>
            <a:tailEnd len="med" w="med" type="triangle"/>
          </a:ln>
        </p:spPr>
      </p:cxnSp>
      <p:sp>
        <p:nvSpPr>
          <p:cNvPr id="1167" name="Google Shape;1167;p115"/>
          <p:cNvSpPr/>
          <p:nvPr/>
        </p:nvSpPr>
        <p:spPr>
          <a:xfrm>
            <a:off x="7307775" y="1771300"/>
            <a:ext cx="1095600" cy="1438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5"/>
          <p:cNvSpPr/>
          <p:nvPr/>
        </p:nvSpPr>
        <p:spPr>
          <a:xfrm>
            <a:off x="4465525" y="3359700"/>
            <a:ext cx="2189400" cy="1438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However, probability isn’t the only factor </a:t>
            </a:r>
            <a:r>
              <a:rPr lang="en">
                <a:latin typeface="Nunito"/>
                <a:ea typeface="Nunito"/>
                <a:cs typeface="Nunito"/>
                <a:sym typeface="Nunito"/>
              </a:rPr>
              <a:t>-</a:t>
            </a:r>
            <a:r>
              <a:rPr lang="en">
                <a:latin typeface="Nunito"/>
                <a:ea typeface="Nunito"/>
                <a:cs typeface="Nunito"/>
                <a:sym typeface="Nunito"/>
              </a:rPr>
              <a:t> often times lower probability options result in a better output.</a:t>
            </a:r>
            <a:endParaRPr>
              <a:latin typeface="Nunito"/>
              <a:ea typeface="Nunito"/>
              <a:cs typeface="Nunito"/>
              <a:sym typeface="Nunito"/>
            </a:endParaRPr>
          </a:p>
        </p:txBody>
      </p:sp>
      <p:cxnSp>
        <p:nvCxnSpPr>
          <p:cNvPr id="1169" name="Google Shape;1169;p115"/>
          <p:cNvCxnSpPr>
            <a:stCxn id="1167" idx="1"/>
            <a:endCxn id="1168" idx="3"/>
          </p:cNvCxnSpPr>
          <p:nvPr/>
        </p:nvCxnSpPr>
        <p:spPr>
          <a:xfrm flipH="1">
            <a:off x="6654975" y="2490400"/>
            <a:ext cx="652800" cy="1588500"/>
          </a:xfrm>
          <a:prstGeom prst="straightConnector1">
            <a:avLst/>
          </a:prstGeom>
          <a:noFill/>
          <a:ln cap="flat" cmpd="sng" w="9525">
            <a:solidFill>
              <a:srgbClr val="9E9E9E"/>
            </a:solidFill>
            <a:prstDash val="dot"/>
            <a:round/>
            <a:headEnd len="med" w="med" type="none"/>
            <a:tailEnd len="med" w="med" type="none"/>
          </a:ln>
        </p:spPr>
      </p:cxnSp>
      <p:sp>
        <p:nvSpPr>
          <p:cNvPr id="1170" name="Google Shape;1170;p115"/>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74" name="Shape 1174"/>
        <p:cNvGrpSpPr/>
        <p:nvPr/>
      </p:nvGrpSpPr>
      <p:grpSpPr>
        <a:xfrm>
          <a:off x="0" y="0"/>
          <a:ext cx="0" cy="0"/>
          <a:chOff x="0" y="0"/>
          <a:chExt cx="0" cy="0"/>
        </a:xfrm>
      </p:grpSpPr>
      <p:pic>
        <p:nvPicPr>
          <p:cNvPr descr="In this video, you'll learn all about Large Language Models (LLMs) - what they are, how they work, and their impact. The video delves into the technical aspects of LLMs, explaining how they use complex algorithms to analyze vast amounts of data and generate human-like responses to various prompts. &#10;&#10;Get your introduction to LLMs and their role in shaping the future of technology and society!&#10;&#10;👉🏻Learn more about LLMs: https://tinyurl.com/2chvrdf8" id="1175" name="Google Shape;1175;p116" title="What are large language models (LLMs) and how do they work?">
            <a:hlinkClick r:id="rId3"/>
          </p:cNvPr>
          <p:cNvPicPr preferRelativeResize="0"/>
          <p:nvPr/>
        </p:nvPicPr>
        <p:blipFill>
          <a:blip r:embed="rId4">
            <a:alphaModFix/>
          </a:blip>
          <a:stretch>
            <a:fillRect/>
          </a:stretch>
        </p:blipFill>
        <p:spPr>
          <a:xfrm>
            <a:off x="-40750" y="0"/>
            <a:ext cx="9184750" cy="518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17"/>
          <p:cNvSpPr txBox="1"/>
          <p:nvPr>
            <p:ph type="ctrTitle"/>
          </p:nvPr>
        </p:nvSpPr>
        <p:spPr>
          <a:xfrm>
            <a:off x="1028700" y="2858650"/>
            <a:ext cx="5693100" cy="8865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4800">
                <a:solidFill>
                  <a:schemeClr val="accent2"/>
                </a:solidFill>
              </a:rPr>
              <a:t>What Else Can LLMs Generate?</a:t>
            </a:r>
            <a:endParaRPr sz="4800">
              <a:solidFill>
                <a:schemeClr val="accent2"/>
              </a:solidFill>
            </a:endParaRPr>
          </a:p>
        </p:txBody>
      </p:sp>
      <p:sp>
        <p:nvSpPr>
          <p:cNvPr id="1181" name="Google Shape;1181;p117"/>
          <p:cNvSpPr/>
          <p:nvPr/>
        </p:nvSpPr>
        <p:spPr>
          <a:xfrm>
            <a:off x="0" y="0"/>
            <a:ext cx="696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117"/>
          <p:cNvPicPr preferRelativeResize="0"/>
          <p:nvPr/>
        </p:nvPicPr>
        <p:blipFill>
          <a:blip r:embed="rId3">
            <a:alphaModFix/>
          </a:blip>
          <a:stretch>
            <a:fillRect/>
          </a:stretch>
        </p:blipFill>
        <p:spPr>
          <a:xfrm>
            <a:off x="7240850" y="651625"/>
            <a:ext cx="1143000" cy="1524000"/>
          </a:xfrm>
          <a:prstGeom prst="rect">
            <a:avLst/>
          </a:prstGeom>
          <a:noFill/>
          <a:ln>
            <a:noFill/>
          </a:ln>
        </p:spPr>
      </p:pic>
      <p:sp>
        <p:nvSpPr>
          <p:cNvPr id="1183" name="Google Shape;1183;p117"/>
          <p:cNvSpPr txBox="1"/>
          <p:nvPr>
            <p:ph idx="2" type="ctrTitle"/>
          </p:nvPr>
        </p:nvSpPr>
        <p:spPr>
          <a:xfrm>
            <a:off x="1028700" y="37451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rPr>
              <a:t>Understanding Generative AI Tools</a:t>
            </a:r>
            <a:endParaRPr sz="2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7" name="Shape 1187"/>
        <p:cNvGrpSpPr/>
        <p:nvPr/>
      </p:nvGrpSpPr>
      <p:grpSpPr>
        <a:xfrm>
          <a:off x="0" y="0"/>
          <a:ext cx="0" cy="0"/>
          <a:chOff x="0" y="0"/>
          <a:chExt cx="0" cy="0"/>
        </a:xfrm>
      </p:grpSpPr>
      <p:sp>
        <p:nvSpPr>
          <p:cNvPr id="1188" name="Google Shape;1188;p118"/>
          <p:cNvSpPr/>
          <p:nvPr/>
        </p:nvSpPr>
        <p:spPr>
          <a:xfrm>
            <a:off x="961900" y="3292850"/>
            <a:ext cx="3330300" cy="831900"/>
          </a:xfrm>
          <a:prstGeom prst="roundRect">
            <a:avLst>
              <a:gd fmla="val 16667" name="adj"/>
            </a:avLst>
          </a:prstGeom>
          <a:solidFill>
            <a:schemeClr val="lt1"/>
          </a:solidFill>
          <a:ln cap="flat" cmpd="sng" w="9525">
            <a:solidFill>
              <a:srgbClr val="72727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8"/>
          <p:cNvSpPr txBox="1"/>
          <p:nvPr>
            <p:ph type="title"/>
          </p:nvPr>
        </p:nvSpPr>
        <p:spPr>
          <a:xfrm>
            <a:off x="961900" y="457200"/>
            <a:ext cx="5914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Images Based on User Inputs</a:t>
            </a:r>
            <a:endParaRPr/>
          </a:p>
        </p:txBody>
      </p:sp>
      <p:sp>
        <p:nvSpPr>
          <p:cNvPr id="1190" name="Google Shape;1190;p118"/>
          <p:cNvSpPr txBox="1"/>
          <p:nvPr>
            <p:ph idx="1" type="body"/>
          </p:nvPr>
        </p:nvSpPr>
        <p:spPr>
          <a:xfrm>
            <a:off x="1058950" y="1543500"/>
            <a:ext cx="3136200" cy="2582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400"/>
              <a:t>Large Language Models can generate more than just text.</a:t>
            </a:r>
            <a:endParaRPr sz="1400"/>
          </a:p>
          <a:p>
            <a:pPr indent="0" lvl="0" marL="0" rtl="0" algn="l">
              <a:spcBef>
                <a:spcPts val="1000"/>
              </a:spcBef>
              <a:spcAft>
                <a:spcPts val="0"/>
              </a:spcAft>
              <a:buNone/>
            </a:pPr>
            <a:r>
              <a:rPr b="1" lang="en" sz="1400" u="sng">
                <a:solidFill>
                  <a:schemeClr val="hlink"/>
                </a:solidFill>
                <a:hlinkClick r:id="rId3"/>
              </a:rPr>
              <a:t>DALL-E 2</a:t>
            </a:r>
            <a:r>
              <a:rPr lang="en" sz="1400"/>
              <a:t> is another LLM created by OpenAI that can create </a:t>
            </a:r>
            <a:r>
              <a:rPr lang="en" sz="1400"/>
              <a:t>realistic</a:t>
            </a:r>
            <a:r>
              <a:rPr lang="en" sz="1400"/>
              <a:t> images based on the </a:t>
            </a:r>
            <a:r>
              <a:rPr lang="en" sz="1400"/>
              <a:t>prompts</a:t>
            </a:r>
            <a:r>
              <a:rPr lang="en" sz="1400"/>
              <a:t> it </a:t>
            </a:r>
            <a:r>
              <a:rPr lang="en" sz="1400"/>
              <a:t>receives.</a:t>
            </a:r>
            <a:r>
              <a:rPr lang="en" sz="1400"/>
              <a:t> </a:t>
            </a:r>
            <a:endParaRPr sz="1400"/>
          </a:p>
          <a:p>
            <a:pPr indent="0" lvl="0" marL="0" rtl="0" algn="l">
              <a:spcBef>
                <a:spcPts val="1000"/>
              </a:spcBef>
              <a:spcAft>
                <a:spcPts val="0"/>
              </a:spcAft>
              <a:buNone/>
            </a:pPr>
            <a:r>
              <a:t/>
            </a:r>
            <a:endParaRPr sz="1400"/>
          </a:p>
          <a:p>
            <a:pPr indent="0" lvl="0" marL="0" rtl="0" algn="l">
              <a:spcBef>
                <a:spcPts val="1000"/>
              </a:spcBef>
              <a:spcAft>
                <a:spcPts val="1000"/>
              </a:spcAft>
              <a:buNone/>
            </a:pPr>
            <a:r>
              <a:rPr b="1" i="1" lang="en" sz="1400"/>
              <a:t>Prompt</a:t>
            </a:r>
            <a:r>
              <a:rPr i="1" lang="en" sz="1400"/>
              <a:t>: A blue orange sliced in half laying on a blue floor in front of a blue wall.</a:t>
            </a:r>
            <a:endParaRPr i="1" sz="1400"/>
          </a:p>
        </p:txBody>
      </p:sp>
      <p:sp>
        <p:nvSpPr>
          <p:cNvPr id="1191" name="Google Shape;1191;p1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192" name="Google Shape;1192;p118"/>
          <p:cNvSpPr/>
          <p:nvPr/>
        </p:nvSpPr>
        <p:spPr>
          <a:xfrm>
            <a:off x="5352675" y="1439850"/>
            <a:ext cx="2775300" cy="279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118"/>
          <p:cNvPicPr preferRelativeResize="0"/>
          <p:nvPr/>
        </p:nvPicPr>
        <p:blipFill>
          <a:blip r:embed="rId4">
            <a:alphaModFix/>
          </a:blip>
          <a:stretch>
            <a:fillRect/>
          </a:stretch>
        </p:blipFill>
        <p:spPr>
          <a:xfrm>
            <a:off x="5395594" y="1490125"/>
            <a:ext cx="2689449" cy="2689449"/>
          </a:xfrm>
          <a:prstGeom prst="rect">
            <a:avLst/>
          </a:prstGeom>
          <a:noFill/>
          <a:ln>
            <a:noFill/>
          </a:ln>
        </p:spPr>
      </p:pic>
      <p:sp>
        <p:nvSpPr>
          <p:cNvPr id="1194" name="Google Shape;1194;p118"/>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19"/>
          <p:cNvSpPr/>
          <p:nvPr/>
        </p:nvSpPr>
        <p:spPr>
          <a:xfrm>
            <a:off x="7921150" y="97325"/>
            <a:ext cx="1167900" cy="80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1" name="Google Shape;1201;p119"/>
          <p:cNvSpPr txBox="1"/>
          <p:nvPr>
            <p:ph idx="1" type="body"/>
          </p:nvPr>
        </p:nvSpPr>
        <p:spPr>
          <a:xfrm>
            <a:off x="1142150" y="1402375"/>
            <a:ext cx="5268000" cy="1169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Barlow"/>
              <a:buChar char="➔"/>
            </a:pPr>
            <a:r>
              <a:rPr lang="en" sz="1800">
                <a:latin typeface="Barlow"/>
                <a:ea typeface="Barlow"/>
                <a:cs typeface="Barlow"/>
                <a:sym typeface="Barlow"/>
              </a:rPr>
              <a:t>Take a few moments to consider the question below</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Be ready to share your answers to the class</a:t>
            </a:r>
            <a:endParaRPr sz="1800">
              <a:latin typeface="Barlow"/>
              <a:ea typeface="Barlow"/>
              <a:cs typeface="Barlow"/>
              <a:sym typeface="Barlow"/>
            </a:endParaRPr>
          </a:p>
        </p:txBody>
      </p:sp>
      <p:sp>
        <p:nvSpPr>
          <p:cNvPr id="1202" name="Google Shape;1202;p119"/>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sp>
        <p:nvSpPr>
          <p:cNvPr id="1203" name="Google Shape;1203;p119"/>
          <p:cNvSpPr txBox="1"/>
          <p:nvPr>
            <p:ph idx="4294967295" type="ctrTitle"/>
          </p:nvPr>
        </p:nvSpPr>
        <p:spPr>
          <a:xfrm rot="-5400000">
            <a:off x="-1027794" y="1793500"/>
            <a:ext cx="2802300" cy="3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b="0" lang="en" sz="2000">
                <a:latin typeface="Barlow Semi Condensed"/>
                <a:ea typeface="Barlow Semi Condensed"/>
                <a:cs typeface="Barlow Semi Condensed"/>
                <a:sym typeface="Barlow Semi Condensed"/>
              </a:rPr>
              <a:t>Reliability and Accuracy</a:t>
            </a:r>
            <a:endParaRPr b="0" sz="2000">
              <a:latin typeface="Barlow Semi Condensed"/>
              <a:ea typeface="Barlow Semi Condensed"/>
              <a:cs typeface="Barlow Semi Condensed"/>
              <a:sym typeface="Barlow Semi Condensed"/>
            </a:endParaRPr>
          </a:p>
        </p:txBody>
      </p:sp>
      <p:sp>
        <p:nvSpPr>
          <p:cNvPr id="1204" name="Google Shape;1204;p1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205" name="Google Shape;1205;p119"/>
          <p:cNvSpPr txBox="1"/>
          <p:nvPr/>
        </p:nvSpPr>
        <p:spPr>
          <a:xfrm>
            <a:off x="1142150" y="457200"/>
            <a:ext cx="7104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Discussion: Image Generation</a:t>
            </a:r>
            <a:endParaRPr b="1" sz="3000">
              <a:solidFill>
                <a:srgbClr val="222222"/>
              </a:solidFill>
              <a:latin typeface="Barlow Condensed"/>
              <a:ea typeface="Barlow Condensed"/>
              <a:cs typeface="Barlow Condensed"/>
              <a:sym typeface="Barlow Condensed"/>
            </a:endParaRPr>
          </a:p>
        </p:txBody>
      </p:sp>
      <p:sp>
        <p:nvSpPr>
          <p:cNvPr id="1206" name="Google Shape;1206;p119"/>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9"/>
          <p:cNvSpPr txBox="1"/>
          <p:nvPr/>
        </p:nvSpPr>
        <p:spPr>
          <a:xfrm>
            <a:off x="3078050" y="2673550"/>
            <a:ext cx="5326500" cy="1416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Barlow"/>
                <a:ea typeface="Barlow"/>
                <a:cs typeface="Barlow"/>
                <a:sym typeface="Barlow"/>
              </a:rPr>
              <a:t>Given what you now know about how LLMs generate responses, how do you think AI tools like DALL-E-2 generate images?</a:t>
            </a:r>
            <a:endParaRPr sz="2000">
              <a:solidFill>
                <a:schemeClr val="dk1"/>
              </a:solidFill>
              <a:latin typeface="Barlow"/>
              <a:ea typeface="Barlow"/>
              <a:cs typeface="Barlow"/>
              <a:sym typeface="Barlow"/>
            </a:endParaRPr>
          </a:p>
        </p:txBody>
      </p:sp>
      <p:pic>
        <p:nvPicPr>
          <p:cNvPr id="1208" name="Google Shape;1208;p119"/>
          <p:cNvPicPr preferRelativeResize="0"/>
          <p:nvPr/>
        </p:nvPicPr>
        <p:blipFill>
          <a:blip r:embed="rId3">
            <a:alphaModFix/>
          </a:blip>
          <a:stretch>
            <a:fillRect/>
          </a:stretch>
        </p:blipFill>
        <p:spPr>
          <a:xfrm>
            <a:off x="1166850" y="2673550"/>
            <a:ext cx="1441249" cy="1441249"/>
          </a:xfrm>
          <a:prstGeom prst="rect">
            <a:avLst/>
          </a:prstGeom>
          <a:noFill/>
          <a:ln>
            <a:noFill/>
          </a:ln>
        </p:spPr>
      </p:pic>
      <p:sp>
        <p:nvSpPr>
          <p:cNvPr id="1209" name="Google Shape;1209;p119"/>
          <p:cNvSpPr txBox="1"/>
          <p:nvPr/>
        </p:nvSpPr>
        <p:spPr>
          <a:xfrm>
            <a:off x="1166875" y="4127850"/>
            <a:ext cx="144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727272"/>
                </a:solidFill>
                <a:latin typeface="Nunito"/>
                <a:ea typeface="Nunito"/>
                <a:cs typeface="Nunito"/>
                <a:sym typeface="Nunito"/>
              </a:rPr>
              <a:t>Image generated using DALL-E 2</a:t>
            </a:r>
            <a:endParaRPr i="1" sz="800">
              <a:solidFill>
                <a:srgbClr val="72727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6" name="Shape 986"/>
        <p:cNvGrpSpPr/>
        <p:nvPr/>
      </p:nvGrpSpPr>
      <p:grpSpPr>
        <a:xfrm>
          <a:off x="0" y="0"/>
          <a:ext cx="0" cy="0"/>
          <a:chOff x="0" y="0"/>
          <a:chExt cx="0" cy="0"/>
        </a:xfrm>
      </p:grpSpPr>
      <p:sp>
        <p:nvSpPr>
          <p:cNvPr id="987" name="Google Shape;987;p102"/>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Suggested Agenda</a:t>
            </a:r>
            <a:endParaRPr/>
          </a:p>
        </p:txBody>
      </p:sp>
      <p:sp>
        <p:nvSpPr>
          <p:cNvPr id="988" name="Google Shape;988;p10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89" name="Google Shape;989;p102"/>
          <p:cNvGraphicFramePr/>
          <p:nvPr/>
        </p:nvGraphicFramePr>
        <p:xfrm>
          <a:off x="1255563" y="1403002"/>
          <a:ext cx="3000000" cy="3000000"/>
        </p:xfrm>
        <a:graphic>
          <a:graphicData uri="http://schemas.openxmlformats.org/drawingml/2006/table">
            <a:tbl>
              <a:tblPr>
                <a:noFill/>
                <a:tableStyleId>{D783344A-70B0-4B8F-B2CC-FC0C1CADF111}</a:tableStyleId>
              </a:tblPr>
              <a:tblGrid>
                <a:gridCol w="1301575"/>
                <a:gridCol w="4428100"/>
              </a:tblGrid>
              <a:tr h="533075">
                <a:tc>
                  <a:txBody>
                    <a:bodyPr/>
                    <a:lstStyle/>
                    <a:p>
                      <a:pPr indent="0" lvl="0" marL="0" rtl="0" algn="l">
                        <a:spcBef>
                          <a:spcPts val="0"/>
                        </a:spcBef>
                        <a:spcAft>
                          <a:spcPts val="0"/>
                        </a:spcAft>
                        <a:buNone/>
                      </a:pPr>
                      <a:r>
                        <a:rPr lang="en" sz="1500">
                          <a:solidFill>
                            <a:srgbClr val="FFFFFF"/>
                          </a:solidFill>
                          <a:latin typeface="Barlow Semi Condensed SemiBold"/>
                          <a:ea typeface="Barlow Semi Condensed SemiBold"/>
                          <a:cs typeface="Barlow Semi Condensed SemiBold"/>
                          <a:sym typeface="Barlow Semi Condensed SemiBold"/>
                        </a:rPr>
                        <a:t>Time</a:t>
                      </a:r>
                      <a:endParaRPr sz="1500">
                        <a:solidFill>
                          <a:srgbClr val="FFFFFF"/>
                        </a:solidFill>
                        <a:latin typeface="Barlow Semi Condensed SemiBold"/>
                        <a:ea typeface="Barlow Semi Condensed SemiBold"/>
                        <a:cs typeface="Barlow Semi Condensed SemiBold"/>
                        <a:sym typeface="Barlow Semi Condensed SemiBold"/>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Clr>
                          <a:srgbClr val="000000"/>
                        </a:buClr>
                        <a:buSzPts val="1100"/>
                        <a:buFont typeface="Arial"/>
                        <a:buNone/>
                      </a:pPr>
                      <a:r>
                        <a:rPr lang="en" sz="1500">
                          <a:solidFill>
                            <a:srgbClr val="FFFFFF"/>
                          </a:solidFill>
                          <a:latin typeface="Barlow Semi Condensed SemiBold"/>
                          <a:ea typeface="Barlow Semi Condensed SemiBold"/>
                          <a:cs typeface="Barlow Semi Condensed SemiBold"/>
                          <a:sym typeface="Barlow Semi Condensed SemiBold"/>
                        </a:rPr>
                        <a:t>Activity</a:t>
                      </a:r>
                      <a:endParaRPr sz="1500">
                        <a:solidFill>
                          <a:srgbClr val="FFFFFF"/>
                        </a:solidFill>
                        <a:latin typeface="Barlow Semi Condensed SemiBold"/>
                        <a:ea typeface="Barlow Semi Condensed SemiBold"/>
                        <a:cs typeface="Barlow Semi Condensed SemiBold"/>
                        <a:sym typeface="Barlow Semi Condensed SemiBold"/>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r>
              <a:tr h="459025">
                <a:tc>
                  <a:txBody>
                    <a:bodyPr/>
                    <a:lstStyle/>
                    <a:p>
                      <a:pPr indent="0" lvl="0" marL="0" rtl="0" algn="l">
                        <a:spcBef>
                          <a:spcPts val="0"/>
                        </a:spcBef>
                        <a:spcAft>
                          <a:spcPts val="0"/>
                        </a:spcAft>
                        <a:buNone/>
                      </a:pPr>
                      <a:r>
                        <a:rPr lang="en" sz="1100">
                          <a:latin typeface="Nunito"/>
                          <a:ea typeface="Nunito"/>
                          <a:cs typeface="Nunito"/>
                          <a:sym typeface="Nunito"/>
                        </a:rPr>
                        <a:t>0:00–0:20</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100">
                          <a:latin typeface="Nunito"/>
                          <a:ea typeface="Nunito"/>
                          <a:cs typeface="Nunito"/>
                          <a:sym typeface="Nunito"/>
                        </a:rPr>
                        <a:t>What are Large Language Models</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9025">
                <a:tc>
                  <a:txBody>
                    <a:bodyPr/>
                    <a:lstStyle/>
                    <a:p>
                      <a:pPr indent="0" lvl="0" marL="0" rtl="0" algn="l">
                        <a:spcBef>
                          <a:spcPts val="0"/>
                        </a:spcBef>
                        <a:spcAft>
                          <a:spcPts val="0"/>
                        </a:spcAft>
                        <a:buNone/>
                      </a:pPr>
                      <a:r>
                        <a:rPr lang="en" sz="1100">
                          <a:latin typeface="Nunito"/>
                          <a:ea typeface="Nunito"/>
                          <a:cs typeface="Nunito"/>
                          <a:sym typeface="Nunito"/>
                        </a:rPr>
                        <a:t>0:20–0:30</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100">
                          <a:latin typeface="Nunito"/>
                          <a:ea typeface="Nunito"/>
                          <a:cs typeface="Nunito"/>
                          <a:sym typeface="Nunito"/>
                        </a:rPr>
                        <a:t>What Else Can LLMs Do?</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9025">
                <a:tc>
                  <a:txBody>
                    <a:bodyPr/>
                    <a:lstStyle/>
                    <a:p>
                      <a:pPr indent="0" lvl="0" marL="0" rtl="0" algn="l">
                        <a:spcBef>
                          <a:spcPts val="0"/>
                        </a:spcBef>
                        <a:spcAft>
                          <a:spcPts val="0"/>
                        </a:spcAft>
                        <a:buNone/>
                      </a:pPr>
                      <a:r>
                        <a:rPr lang="en" sz="1100">
                          <a:latin typeface="Nunito"/>
                          <a:ea typeface="Nunito"/>
                          <a:cs typeface="Nunito"/>
                          <a:sym typeface="Nunito"/>
                        </a:rPr>
                        <a:t>0:30</a:t>
                      </a:r>
                      <a:r>
                        <a:rPr lang="en" sz="1100">
                          <a:latin typeface="Nunito"/>
                          <a:ea typeface="Nunito"/>
                          <a:cs typeface="Nunito"/>
                          <a:sym typeface="Nunito"/>
                        </a:rPr>
                        <a:t>–0:45</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1100">
                          <a:latin typeface="Nunito"/>
                          <a:ea typeface="Nunito"/>
                          <a:cs typeface="Nunito"/>
                          <a:sym typeface="Nunito"/>
                        </a:rPr>
                        <a:t>Generative AI Tools in the Workplace</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59025">
                <a:tc>
                  <a:txBody>
                    <a:bodyPr/>
                    <a:lstStyle/>
                    <a:p>
                      <a:pPr indent="0" lvl="0" marL="0" rtl="0" algn="l">
                        <a:spcBef>
                          <a:spcPts val="0"/>
                        </a:spcBef>
                        <a:spcAft>
                          <a:spcPts val="0"/>
                        </a:spcAft>
                        <a:buNone/>
                      </a:pPr>
                      <a:r>
                        <a:rPr lang="en" sz="1100">
                          <a:latin typeface="Nunito"/>
                          <a:ea typeface="Nunito"/>
                          <a:cs typeface="Nunito"/>
                          <a:sym typeface="Nunito"/>
                        </a:rPr>
                        <a:t>0:</a:t>
                      </a:r>
                      <a:r>
                        <a:rPr lang="en" sz="1100">
                          <a:latin typeface="Nunito"/>
                          <a:ea typeface="Nunito"/>
                          <a:cs typeface="Nunito"/>
                          <a:sym typeface="Nunito"/>
                        </a:rPr>
                        <a:t>45–0:60</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100">
                          <a:latin typeface="Nunito"/>
                          <a:ea typeface="Nunito"/>
                          <a:cs typeface="Nunito"/>
                          <a:sym typeface="Nunito"/>
                        </a:rPr>
                        <a:t>Real World Concerns and Key Takeaways</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3" name="Shape 1213"/>
        <p:cNvGrpSpPr/>
        <p:nvPr/>
      </p:nvGrpSpPr>
      <p:grpSpPr>
        <a:xfrm>
          <a:off x="0" y="0"/>
          <a:ext cx="0" cy="0"/>
          <a:chOff x="0" y="0"/>
          <a:chExt cx="0" cy="0"/>
        </a:xfrm>
      </p:grpSpPr>
      <p:sp>
        <p:nvSpPr>
          <p:cNvPr id="1214" name="Google Shape;1214;p120"/>
          <p:cNvSpPr txBox="1"/>
          <p:nvPr>
            <p:ph type="title"/>
          </p:nvPr>
        </p:nvSpPr>
        <p:spPr>
          <a:xfrm>
            <a:off x="891250" y="457200"/>
            <a:ext cx="5340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DALL-E 2 Image Generator</a:t>
            </a:r>
            <a:endParaRPr/>
          </a:p>
        </p:txBody>
      </p:sp>
      <p:sp>
        <p:nvSpPr>
          <p:cNvPr id="1215" name="Google Shape;1215;p120"/>
          <p:cNvSpPr txBox="1"/>
          <p:nvPr>
            <p:ph idx="1" type="body"/>
          </p:nvPr>
        </p:nvSpPr>
        <p:spPr>
          <a:xfrm>
            <a:off x="891250" y="1052525"/>
            <a:ext cx="5340000" cy="347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t>Overly Simplified </a:t>
            </a:r>
            <a:r>
              <a:rPr b="1" lang="en" sz="1600"/>
              <a:t>Explanation</a:t>
            </a:r>
            <a:r>
              <a:rPr lang="en" sz="1600"/>
              <a:t>: </a:t>
            </a:r>
            <a:endParaRPr sz="1600"/>
          </a:p>
          <a:p>
            <a:pPr indent="-304800" lvl="0" marL="457200" rtl="0" algn="l">
              <a:spcBef>
                <a:spcPts val="1000"/>
              </a:spcBef>
              <a:spcAft>
                <a:spcPts val="0"/>
              </a:spcAft>
              <a:buClr>
                <a:schemeClr val="accent2"/>
              </a:buClr>
              <a:buSzPts val="1200"/>
              <a:buAutoNum type="arabicPeriod"/>
            </a:pPr>
            <a:r>
              <a:rPr lang="en" sz="1600"/>
              <a:t>DALL-E 2 </a:t>
            </a:r>
            <a:r>
              <a:rPr lang="en" sz="1600"/>
              <a:t>receives</a:t>
            </a:r>
            <a:r>
              <a:rPr lang="en" sz="1600"/>
              <a:t> an input - the user’s </a:t>
            </a:r>
            <a:r>
              <a:rPr lang="en" sz="1600"/>
              <a:t>prompt</a:t>
            </a:r>
            <a:endParaRPr sz="1600"/>
          </a:p>
          <a:p>
            <a:pPr indent="-304800" lvl="0" marL="457200" rtl="0" algn="l">
              <a:spcBef>
                <a:spcPts val="1000"/>
              </a:spcBef>
              <a:spcAft>
                <a:spcPts val="0"/>
              </a:spcAft>
              <a:buClr>
                <a:schemeClr val="accent2"/>
              </a:buClr>
              <a:buSzPts val="1200"/>
              <a:buAutoNum type="arabicPeriod"/>
            </a:pPr>
            <a:r>
              <a:rPr lang="en" sz="1600"/>
              <a:t>The prompt is encoded, and DALL-E 2 tries to match parts of the prompt to images from its training data</a:t>
            </a:r>
            <a:endParaRPr sz="1600"/>
          </a:p>
          <a:p>
            <a:pPr indent="-304800" lvl="0" marL="457200" rtl="0" algn="l">
              <a:spcBef>
                <a:spcPts val="1000"/>
              </a:spcBef>
              <a:spcAft>
                <a:spcPts val="0"/>
              </a:spcAft>
              <a:buClr>
                <a:schemeClr val="accent2"/>
              </a:buClr>
              <a:buSzPts val="1200"/>
              <a:buAutoNum type="arabicPeriod"/>
            </a:pPr>
            <a:r>
              <a:rPr lang="en" sz="1600"/>
              <a:t>DALL-E 2 starts predicting one part of the image at a time</a:t>
            </a:r>
            <a:endParaRPr sz="1600"/>
          </a:p>
          <a:p>
            <a:pPr indent="-304800" lvl="0" marL="457200" rtl="0" algn="l">
              <a:spcBef>
                <a:spcPts val="1000"/>
              </a:spcBef>
              <a:spcAft>
                <a:spcPts val="1000"/>
              </a:spcAft>
              <a:buClr>
                <a:schemeClr val="accent2"/>
              </a:buClr>
              <a:buSzPts val="1200"/>
              <a:buAutoNum type="arabicPeriod"/>
            </a:pPr>
            <a:r>
              <a:rPr lang="en" sz="1600"/>
              <a:t>Once DALL-E 2 thinks it has a complete image that matches the </a:t>
            </a:r>
            <a:r>
              <a:rPr lang="en" sz="1600"/>
              <a:t>original</a:t>
            </a:r>
            <a:r>
              <a:rPr lang="en" sz="1600"/>
              <a:t> prompt, it “spits” out the image for the user to see</a:t>
            </a:r>
            <a:endParaRPr sz="1600"/>
          </a:p>
        </p:txBody>
      </p:sp>
      <p:sp>
        <p:nvSpPr>
          <p:cNvPr id="1216" name="Google Shape;1216;p1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217" name="Google Shape;1217;p120"/>
          <p:cNvSpPr txBox="1"/>
          <p:nvPr>
            <p:ph type="title"/>
          </p:nvPr>
        </p:nvSpPr>
        <p:spPr>
          <a:xfrm>
            <a:off x="6832075" y="600888"/>
            <a:ext cx="1115700" cy="457200"/>
          </a:xfrm>
          <a:prstGeom prst="rect">
            <a:avLst/>
          </a:prstGeom>
          <a:ln cap="flat" cmpd="sng" w="19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b="0" i="1" lang="en"/>
              <a:t>prompt</a:t>
            </a:r>
            <a:endParaRPr b="0" i="1"/>
          </a:p>
        </p:txBody>
      </p:sp>
      <p:pic>
        <p:nvPicPr>
          <p:cNvPr id="1218" name="Google Shape;1218;p120"/>
          <p:cNvPicPr preferRelativeResize="0"/>
          <p:nvPr/>
        </p:nvPicPr>
        <p:blipFill>
          <a:blip r:embed="rId3">
            <a:alphaModFix/>
          </a:blip>
          <a:stretch>
            <a:fillRect/>
          </a:stretch>
        </p:blipFill>
        <p:spPr>
          <a:xfrm>
            <a:off x="7076975" y="1136288"/>
            <a:ext cx="625875" cy="625875"/>
          </a:xfrm>
          <a:prstGeom prst="rect">
            <a:avLst/>
          </a:prstGeom>
          <a:noFill/>
          <a:ln>
            <a:noFill/>
          </a:ln>
        </p:spPr>
      </p:pic>
      <p:pic>
        <p:nvPicPr>
          <p:cNvPr id="1219" name="Google Shape;1219;p120"/>
          <p:cNvPicPr preferRelativeResize="0"/>
          <p:nvPr/>
        </p:nvPicPr>
        <p:blipFill>
          <a:blip r:embed="rId4">
            <a:alphaModFix/>
          </a:blip>
          <a:stretch>
            <a:fillRect/>
          </a:stretch>
        </p:blipFill>
        <p:spPr>
          <a:xfrm>
            <a:off x="6425600" y="1649788"/>
            <a:ext cx="1928700" cy="1928700"/>
          </a:xfrm>
          <a:prstGeom prst="rect">
            <a:avLst/>
          </a:prstGeom>
          <a:noFill/>
          <a:ln>
            <a:noFill/>
          </a:ln>
        </p:spPr>
      </p:pic>
      <p:pic>
        <p:nvPicPr>
          <p:cNvPr id="1220" name="Google Shape;1220;p120"/>
          <p:cNvPicPr preferRelativeResize="0"/>
          <p:nvPr/>
        </p:nvPicPr>
        <p:blipFill>
          <a:blip r:embed="rId5">
            <a:alphaModFix/>
          </a:blip>
          <a:stretch>
            <a:fillRect/>
          </a:stretch>
        </p:blipFill>
        <p:spPr>
          <a:xfrm>
            <a:off x="6832088" y="3426888"/>
            <a:ext cx="1115700" cy="1115700"/>
          </a:xfrm>
          <a:prstGeom prst="rect">
            <a:avLst/>
          </a:prstGeom>
          <a:noFill/>
          <a:ln>
            <a:noFill/>
          </a:ln>
        </p:spPr>
      </p:pic>
      <p:grpSp>
        <p:nvGrpSpPr>
          <p:cNvPr id="1221" name="Google Shape;1221;p120"/>
          <p:cNvGrpSpPr/>
          <p:nvPr/>
        </p:nvGrpSpPr>
        <p:grpSpPr>
          <a:xfrm>
            <a:off x="6959300" y="1954163"/>
            <a:ext cx="861280" cy="747905"/>
            <a:chOff x="4572000" y="584950"/>
            <a:chExt cx="861280" cy="747905"/>
          </a:xfrm>
        </p:grpSpPr>
        <p:pic>
          <p:nvPicPr>
            <p:cNvPr id="1222" name="Google Shape;1222;p120"/>
            <p:cNvPicPr preferRelativeResize="0"/>
            <p:nvPr/>
          </p:nvPicPr>
          <p:blipFill>
            <a:blip r:embed="rId6">
              <a:alphaModFix/>
            </a:blip>
            <a:stretch>
              <a:fillRect/>
            </a:stretch>
          </p:blipFill>
          <p:spPr>
            <a:xfrm>
              <a:off x="4572000" y="584950"/>
              <a:ext cx="457200" cy="457200"/>
            </a:xfrm>
            <a:prstGeom prst="rect">
              <a:avLst/>
            </a:prstGeom>
            <a:noFill/>
            <a:ln>
              <a:noFill/>
            </a:ln>
          </p:spPr>
        </p:pic>
        <p:pic>
          <p:nvPicPr>
            <p:cNvPr id="1223" name="Google Shape;1223;p120"/>
            <p:cNvPicPr preferRelativeResize="0"/>
            <p:nvPr/>
          </p:nvPicPr>
          <p:blipFill>
            <a:blip r:embed="rId6">
              <a:alphaModFix/>
            </a:blip>
            <a:stretch>
              <a:fillRect/>
            </a:stretch>
          </p:blipFill>
          <p:spPr>
            <a:xfrm rot="2125181">
              <a:off x="4885900" y="785475"/>
              <a:ext cx="457199" cy="457199"/>
            </a:xfrm>
            <a:prstGeom prst="rect">
              <a:avLst/>
            </a:prstGeom>
            <a:noFill/>
            <a:ln>
              <a:noFill/>
            </a:ln>
          </p:spPr>
        </p:pic>
      </p:grpSp>
      <p:sp>
        <p:nvSpPr>
          <p:cNvPr id="1224" name="Google Shape;1224;p120"/>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21"/>
          <p:cNvSpPr txBox="1"/>
          <p:nvPr>
            <p:ph type="ctrTitle"/>
          </p:nvPr>
        </p:nvSpPr>
        <p:spPr>
          <a:xfrm>
            <a:off x="1028700" y="2415550"/>
            <a:ext cx="5693100" cy="8865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4800"/>
              <a:t>Generative AI Tools In the Workplace</a:t>
            </a:r>
            <a:endParaRPr sz="4800"/>
          </a:p>
        </p:txBody>
      </p:sp>
      <p:sp>
        <p:nvSpPr>
          <p:cNvPr id="1230" name="Google Shape;1230;p121"/>
          <p:cNvSpPr/>
          <p:nvPr/>
        </p:nvSpPr>
        <p:spPr>
          <a:xfrm>
            <a:off x="0" y="0"/>
            <a:ext cx="69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21"/>
          <p:cNvSpPr txBox="1"/>
          <p:nvPr>
            <p:ph idx="2" type="ctrTitle"/>
          </p:nvPr>
        </p:nvSpPr>
        <p:spPr>
          <a:xfrm>
            <a:off x="1028700" y="33020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rPr>
              <a:t>Understanding Generative AI Tools</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5" name="Shape 1235"/>
        <p:cNvGrpSpPr/>
        <p:nvPr/>
      </p:nvGrpSpPr>
      <p:grpSpPr>
        <a:xfrm>
          <a:off x="0" y="0"/>
          <a:ext cx="0" cy="0"/>
          <a:chOff x="0" y="0"/>
          <a:chExt cx="0" cy="0"/>
        </a:xfrm>
      </p:grpSpPr>
      <p:sp>
        <p:nvSpPr>
          <p:cNvPr id="1236" name="Google Shape;1236;p1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7" name="Google Shape;1237;p122"/>
          <p:cNvSpPr txBox="1"/>
          <p:nvPr/>
        </p:nvSpPr>
        <p:spPr>
          <a:xfrm>
            <a:off x="3010425" y="3167050"/>
            <a:ext cx="5326500" cy="954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Barlow"/>
                <a:ea typeface="Barlow"/>
                <a:cs typeface="Barlow"/>
                <a:sym typeface="Barlow"/>
              </a:rPr>
              <a:t>Create a list of ways you could </a:t>
            </a:r>
            <a:r>
              <a:rPr b="1" lang="en" sz="2000">
                <a:solidFill>
                  <a:schemeClr val="dk1"/>
                </a:solidFill>
                <a:latin typeface="Barlow"/>
                <a:ea typeface="Barlow"/>
                <a:cs typeface="Barlow"/>
                <a:sym typeface="Barlow"/>
              </a:rPr>
              <a:t>use AI in your day-to-day </a:t>
            </a:r>
            <a:r>
              <a:rPr b="1" lang="en" sz="2000">
                <a:solidFill>
                  <a:schemeClr val="dk1"/>
                </a:solidFill>
                <a:latin typeface="Barlow"/>
                <a:ea typeface="Barlow"/>
                <a:cs typeface="Barlow"/>
                <a:sym typeface="Barlow"/>
              </a:rPr>
              <a:t>workflow</a:t>
            </a:r>
            <a:r>
              <a:rPr b="1" lang="en" sz="2000">
                <a:solidFill>
                  <a:schemeClr val="dk1"/>
                </a:solidFill>
                <a:latin typeface="Barlow"/>
                <a:ea typeface="Barlow"/>
                <a:cs typeface="Barlow"/>
                <a:sym typeface="Barlow"/>
              </a:rPr>
              <a:t>.</a:t>
            </a:r>
            <a:endParaRPr b="1" sz="2000">
              <a:solidFill>
                <a:schemeClr val="dk1"/>
              </a:solidFill>
              <a:latin typeface="Barlow"/>
              <a:ea typeface="Barlow"/>
              <a:cs typeface="Barlow"/>
              <a:sym typeface="Barlow"/>
            </a:endParaRPr>
          </a:p>
        </p:txBody>
      </p:sp>
      <p:sp>
        <p:nvSpPr>
          <p:cNvPr id="1238" name="Google Shape;1238;p122"/>
          <p:cNvSpPr txBox="1"/>
          <p:nvPr>
            <p:ph idx="4294967295" type="ctrTitle"/>
          </p:nvPr>
        </p:nvSpPr>
        <p:spPr>
          <a:xfrm rot="-5400000">
            <a:off x="-915150" y="1269150"/>
            <a:ext cx="2577000" cy="3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b="0" lang="en" sz="2000">
                <a:solidFill>
                  <a:schemeClr val="lt1"/>
                </a:solidFill>
                <a:latin typeface="Barlow Semi Condensed"/>
                <a:ea typeface="Barlow Semi Condensed"/>
                <a:cs typeface="Barlow Semi Condensed"/>
                <a:sym typeface="Barlow Semi Condensed"/>
              </a:rPr>
              <a:t>AI Tools in the Workplace</a:t>
            </a:r>
            <a:endParaRPr b="0" sz="2000">
              <a:solidFill>
                <a:schemeClr val="lt1"/>
              </a:solidFill>
              <a:latin typeface="Barlow Semi Condensed"/>
              <a:ea typeface="Barlow Semi Condensed"/>
              <a:cs typeface="Barlow Semi Condensed"/>
              <a:sym typeface="Barlow Semi Condensed"/>
            </a:endParaRPr>
          </a:p>
        </p:txBody>
      </p:sp>
      <p:sp>
        <p:nvSpPr>
          <p:cNvPr id="1239" name="Google Shape;1239;p122"/>
          <p:cNvSpPr txBox="1"/>
          <p:nvPr>
            <p:ph idx="2" type="subTitle"/>
          </p:nvPr>
        </p:nvSpPr>
        <p:spPr>
          <a:xfrm>
            <a:off x="1166850" y="547750"/>
            <a:ext cx="5741400" cy="682500"/>
          </a:xfrm>
          <a:prstGeom prst="rect">
            <a:avLst/>
          </a:prstGeom>
        </p:spPr>
        <p:txBody>
          <a:bodyPr anchorCtr="0" anchor="ctr" bIns="0" lIns="0" spcFirstLastPara="1" rIns="0" wrap="square" tIns="0">
            <a:spAutoFit/>
          </a:bodyPr>
          <a:lstStyle/>
          <a:p>
            <a:pPr indent="0" lvl="0" marL="0" rtl="0" algn="l">
              <a:lnSpc>
                <a:spcPct val="60000"/>
              </a:lnSpc>
              <a:spcBef>
                <a:spcPts val="0"/>
              </a:spcBef>
              <a:spcAft>
                <a:spcPts val="0"/>
              </a:spcAft>
              <a:buNone/>
            </a:pPr>
            <a:r>
              <a:rPr lang="en" sz="3000">
                <a:latin typeface="Barlow Condensed"/>
                <a:ea typeface="Barlow Condensed"/>
                <a:cs typeface="Barlow Condensed"/>
                <a:sym typeface="Barlow Condensed"/>
              </a:rPr>
              <a:t>Partner </a:t>
            </a:r>
            <a:r>
              <a:rPr lang="en" sz="3000">
                <a:latin typeface="Barlow Condensed"/>
                <a:ea typeface="Barlow Condensed"/>
                <a:cs typeface="Barlow Condensed"/>
                <a:sym typeface="Barlow Condensed"/>
              </a:rPr>
              <a:t>Exercise</a:t>
            </a:r>
            <a:r>
              <a:rPr lang="en" sz="3000">
                <a:latin typeface="Barlow Condensed"/>
                <a:ea typeface="Barlow Condensed"/>
                <a:cs typeface="Barlow Condensed"/>
                <a:sym typeface="Barlow Condensed"/>
              </a:rPr>
              <a:t>: </a:t>
            </a:r>
            <a:endParaRPr sz="3000">
              <a:latin typeface="Barlow Condensed"/>
              <a:ea typeface="Barlow Condensed"/>
              <a:cs typeface="Barlow Condensed"/>
              <a:sym typeface="Barlow Condensed"/>
            </a:endParaRPr>
          </a:p>
          <a:p>
            <a:pPr indent="0" lvl="0" marL="0" rtl="0" algn="l">
              <a:lnSpc>
                <a:spcPct val="60000"/>
              </a:lnSpc>
              <a:spcBef>
                <a:spcPts val="1000"/>
              </a:spcBef>
              <a:spcAft>
                <a:spcPts val="1000"/>
              </a:spcAft>
              <a:buNone/>
            </a:pPr>
            <a:r>
              <a:rPr lang="en" sz="3000">
                <a:latin typeface="Barlow Condensed"/>
                <a:ea typeface="Barlow Condensed"/>
                <a:cs typeface="Barlow Condensed"/>
                <a:sym typeface="Barlow Condensed"/>
              </a:rPr>
              <a:t>Generative </a:t>
            </a:r>
            <a:r>
              <a:rPr lang="en" sz="3000">
                <a:latin typeface="Barlow Condensed"/>
                <a:ea typeface="Barlow Condensed"/>
                <a:cs typeface="Barlow Condensed"/>
                <a:sym typeface="Barlow Condensed"/>
              </a:rPr>
              <a:t>AI Tools in the Workplace</a:t>
            </a:r>
            <a:endParaRPr sz="3000">
              <a:latin typeface="Barlow Condensed"/>
              <a:ea typeface="Barlow Condensed"/>
              <a:cs typeface="Barlow Condensed"/>
              <a:sym typeface="Barlow Condensed"/>
            </a:endParaRPr>
          </a:p>
        </p:txBody>
      </p:sp>
      <p:sp>
        <p:nvSpPr>
          <p:cNvPr id="1240" name="Google Shape;1240;p12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p>
            <a:pPr indent="-226059" lvl="0" marL="365760" rtl="0" algn="l">
              <a:spcBef>
                <a:spcPts val="0"/>
              </a:spcBef>
              <a:spcAft>
                <a:spcPts val="0"/>
              </a:spcAft>
              <a:buSzPts val="1400"/>
              <a:buFont typeface="Barlow"/>
              <a:buChar char="⮕"/>
            </a:pPr>
            <a:r>
              <a:rPr lang="en" sz="1800">
                <a:latin typeface="Barlow"/>
                <a:ea typeface="Barlow"/>
                <a:cs typeface="Barlow"/>
                <a:sym typeface="Barlow"/>
              </a:rPr>
              <a:t>Work with a partner or small group and brainstorm together</a:t>
            </a:r>
            <a:endParaRPr sz="1800">
              <a:latin typeface="Barlow"/>
              <a:ea typeface="Barlow"/>
              <a:cs typeface="Barlow"/>
              <a:sym typeface="Barlow"/>
            </a:endParaRPr>
          </a:p>
          <a:p>
            <a:pPr indent="-226059" lvl="0" marL="365760" rtl="0" algn="l">
              <a:spcBef>
                <a:spcPts val="0"/>
              </a:spcBef>
              <a:spcAft>
                <a:spcPts val="0"/>
              </a:spcAft>
              <a:buSzPts val="1400"/>
              <a:buFont typeface="Barlow"/>
              <a:buChar char="⮕"/>
            </a:pPr>
            <a:r>
              <a:rPr lang="en" sz="1800">
                <a:latin typeface="Barlow"/>
                <a:ea typeface="Barlow"/>
                <a:cs typeface="Barlow"/>
                <a:sym typeface="Barlow"/>
              </a:rPr>
              <a:t>Keep track of your list on a piece of paper</a:t>
            </a:r>
            <a:endParaRPr sz="1800">
              <a:latin typeface="Barlow"/>
              <a:ea typeface="Barlow"/>
              <a:cs typeface="Barlow"/>
              <a:sym typeface="Barlow"/>
            </a:endParaRPr>
          </a:p>
          <a:p>
            <a:pPr indent="-226059" lvl="0" marL="365760" rtl="0" algn="l">
              <a:spcBef>
                <a:spcPts val="0"/>
              </a:spcBef>
              <a:spcAft>
                <a:spcPts val="0"/>
              </a:spcAft>
              <a:buSzPts val="1400"/>
              <a:buFont typeface="Barlow"/>
              <a:buChar char="⮕"/>
            </a:pPr>
            <a:r>
              <a:rPr lang="en" sz="1800">
                <a:latin typeface="Barlow"/>
                <a:ea typeface="Barlow"/>
                <a:cs typeface="Barlow"/>
                <a:sym typeface="Barlow"/>
              </a:rPr>
              <a:t>Be ready to share!</a:t>
            </a:r>
            <a:endParaRPr sz="1800">
              <a:latin typeface="Barlow"/>
              <a:ea typeface="Barlow"/>
              <a:cs typeface="Barlow"/>
              <a:sym typeface="Barlow"/>
            </a:endParaRPr>
          </a:p>
          <a:p>
            <a:pPr indent="-137159" lvl="0" marL="365760" rtl="0" algn="l">
              <a:spcBef>
                <a:spcPts val="1000"/>
              </a:spcBef>
              <a:spcAft>
                <a:spcPts val="1000"/>
              </a:spcAft>
              <a:buNone/>
            </a:pPr>
            <a:r>
              <a:t/>
            </a:r>
            <a:endParaRPr>
              <a:latin typeface="Barlow"/>
              <a:ea typeface="Barlow"/>
              <a:cs typeface="Barlow"/>
              <a:sym typeface="Barlow"/>
            </a:endParaRPr>
          </a:p>
        </p:txBody>
      </p:sp>
      <p:sp>
        <p:nvSpPr>
          <p:cNvPr id="1241" name="Google Shape;1241;p122"/>
          <p:cNvSpPr/>
          <p:nvPr/>
        </p:nvSpPr>
        <p:spPr>
          <a:xfrm>
            <a:off x="0" y="0"/>
            <a:ext cx="69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22"/>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5 Minutes</a:t>
            </a:r>
            <a:endParaRPr b="1" sz="1000">
              <a:solidFill>
                <a:schemeClr val="dk1"/>
              </a:solidFill>
              <a:latin typeface="Barlow Condensed"/>
              <a:ea typeface="Barlow Condensed"/>
              <a:cs typeface="Barlow Condensed"/>
              <a:sym typeface="Barlow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6" name="Shape 1246"/>
        <p:cNvGrpSpPr/>
        <p:nvPr/>
      </p:nvGrpSpPr>
      <p:grpSpPr>
        <a:xfrm>
          <a:off x="0" y="0"/>
          <a:ext cx="0" cy="0"/>
          <a:chOff x="0" y="0"/>
          <a:chExt cx="0" cy="0"/>
        </a:xfrm>
      </p:grpSpPr>
      <p:sp>
        <p:nvSpPr>
          <p:cNvPr id="1247" name="Google Shape;1247;p123"/>
          <p:cNvSpPr txBox="1"/>
          <p:nvPr>
            <p:ph idx="1" type="body"/>
          </p:nvPr>
        </p:nvSpPr>
        <p:spPr>
          <a:xfrm>
            <a:off x="457200" y="1061025"/>
            <a:ext cx="3948600" cy="333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When asked to create a list of ways it can be used in the workplace, this was chatGPT’s response:</a:t>
            </a:r>
            <a:endParaRPr sz="1600"/>
          </a:p>
          <a:p>
            <a:pPr indent="-292100" lvl="0" marL="457200" rtl="0" algn="l">
              <a:spcBef>
                <a:spcPts val="1000"/>
              </a:spcBef>
              <a:spcAft>
                <a:spcPts val="0"/>
              </a:spcAft>
              <a:buSzPts val="1000"/>
              <a:buAutoNum type="arabicPeriod"/>
            </a:pPr>
            <a:r>
              <a:rPr i="1" lang="en" sz="1400"/>
              <a:t>Customer Support</a:t>
            </a:r>
            <a:endParaRPr i="1" sz="1400"/>
          </a:p>
          <a:p>
            <a:pPr indent="-292100" lvl="0" marL="457200" rtl="0" algn="l">
              <a:spcBef>
                <a:spcPts val="0"/>
              </a:spcBef>
              <a:spcAft>
                <a:spcPts val="0"/>
              </a:spcAft>
              <a:buSzPts val="1000"/>
              <a:buAutoNum type="arabicPeriod"/>
            </a:pPr>
            <a:r>
              <a:rPr i="1" lang="en" sz="1400"/>
              <a:t>Knowledge Management</a:t>
            </a:r>
            <a:endParaRPr i="1" sz="1400"/>
          </a:p>
          <a:p>
            <a:pPr indent="-292100" lvl="0" marL="457200" rtl="0" algn="l">
              <a:spcBef>
                <a:spcPts val="0"/>
              </a:spcBef>
              <a:spcAft>
                <a:spcPts val="0"/>
              </a:spcAft>
              <a:buSzPts val="1000"/>
              <a:buAutoNum type="arabicPeriod"/>
            </a:pPr>
            <a:r>
              <a:rPr i="1" lang="en" sz="1400"/>
              <a:t>Human Resources</a:t>
            </a:r>
            <a:endParaRPr i="1" sz="1400"/>
          </a:p>
          <a:p>
            <a:pPr indent="-292100" lvl="0" marL="457200" rtl="0" algn="l">
              <a:spcBef>
                <a:spcPts val="0"/>
              </a:spcBef>
              <a:spcAft>
                <a:spcPts val="0"/>
              </a:spcAft>
              <a:buSzPts val="1000"/>
              <a:buAutoNum type="arabicPeriod"/>
            </a:pPr>
            <a:r>
              <a:rPr i="1" lang="en" sz="1400"/>
              <a:t>Sales and Marketing</a:t>
            </a:r>
            <a:endParaRPr i="1" sz="1400"/>
          </a:p>
          <a:p>
            <a:pPr indent="-292100" lvl="0" marL="457200" rtl="0" algn="l">
              <a:spcBef>
                <a:spcPts val="0"/>
              </a:spcBef>
              <a:spcAft>
                <a:spcPts val="0"/>
              </a:spcAft>
              <a:buSzPts val="1000"/>
              <a:buAutoNum type="arabicPeriod"/>
            </a:pPr>
            <a:r>
              <a:rPr i="1" lang="en" sz="1400"/>
              <a:t>Personal Assistant</a:t>
            </a:r>
            <a:endParaRPr i="1" sz="1400"/>
          </a:p>
          <a:p>
            <a:pPr indent="-292100" lvl="0" marL="457200" rtl="0" algn="l">
              <a:spcBef>
                <a:spcPts val="0"/>
              </a:spcBef>
              <a:spcAft>
                <a:spcPts val="0"/>
              </a:spcAft>
              <a:buSzPts val="1000"/>
              <a:buAutoNum type="arabicPeriod"/>
            </a:pPr>
            <a:r>
              <a:rPr i="1" lang="en" sz="1400"/>
              <a:t>Training</a:t>
            </a:r>
            <a:endParaRPr i="1" sz="1400"/>
          </a:p>
          <a:p>
            <a:pPr indent="-292100" lvl="0" marL="457200" rtl="0" algn="l">
              <a:spcBef>
                <a:spcPts val="0"/>
              </a:spcBef>
              <a:spcAft>
                <a:spcPts val="0"/>
              </a:spcAft>
              <a:buSzPts val="1000"/>
              <a:buAutoNum type="arabicPeriod"/>
            </a:pPr>
            <a:r>
              <a:rPr i="1" lang="en" sz="1400"/>
              <a:t>Project Management</a:t>
            </a:r>
            <a:endParaRPr i="1" sz="1400"/>
          </a:p>
          <a:p>
            <a:pPr indent="-292100" lvl="0" marL="457200" rtl="0" algn="l">
              <a:spcBef>
                <a:spcPts val="0"/>
              </a:spcBef>
              <a:spcAft>
                <a:spcPts val="0"/>
              </a:spcAft>
              <a:buSzPts val="1000"/>
              <a:buAutoNum type="arabicPeriod"/>
            </a:pPr>
            <a:r>
              <a:rPr i="1" lang="en" sz="1400"/>
              <a:t>Research </a:t>
            </a:r>
            <a:endParaRPr i="1" sz="1400"/>
          </a:p>
          <a:p>
            <a:pPr indent="0" lvl="0" marL="0" rtl="0" algn="l">
              <a:spcBef>
                <a:spcPts val="1000"/>
              </a:spcBef>
              <a:spcAft>
                <a:spcPts val="1000"/>
              </a:spcAft>
              <a:buNone/>
            </a:pPr>
            <a:r>
              <a:rPr lang="en" sz="1400"/>
              <a:t>We could probably spend </a:t>
            </a:r>
            <a:r>
              <a:rPr i="1" lang="en" sz="1400"/>
              <a:t>hours</a:t>
            </a:r>
            <a:r>
              <a:rPr lang="en" sz="1400"/>
              <a:t> thinking of new ways to use a tool like chatGPT at work…</a:t>
            </a:r>
            <a:endParaRPr sz="1400"/>
          </a:p>
        </p:txBody>
      </p:sp>
      <p:sp>
        <p:nvSpPr>
          <p:cNvPr id="1248" name="Google Shape;1248;p12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pic>
        <p:nvPicPr>
          <p:cNvPr id="1249" name="Google Shape;1249;p123"/>
          <p:cNvPicPr preferRelativeResize="0"/>
          <p:nvPr/>
        </p:nvPicPr>
        <p:blipFill>
          <a:blip r:embed="rId3">
            <a:alphaModFix/>
          </a:blip>
          <a:stretch>
            <a:fillRect/>
          </a:stretch>
        </p:blipFill>
        <p:spPr>
          <a:xfrm>
            <a:off x="4738275" y="457200"/>
            <a:ext cx="3948524" cy="4135500"/>
          </a:xfrm>
          <a:prstGeom prst="rect">
            <a:avLst/>
          </a:prstGeom>
          <a:noFill/>
          <a:ln>
            <a:noFill/>
          </a:ln>
        </p:spPr>
      </p:pic>
      <p:sp>
        <p:nvSpPr>
          <p:cNvPr id="1250" name="Google Shape;1250;p123"/>
          <p:cNvSpPr/>
          <p:nvPr/>
        </p:nvSpPr>
        <p:spPr>
          <a:xfrm>
            <a:off x="545650" y="228600"/>
            <a:ext cx="381000" cy="76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23"/>
          <p:cNvSpPr txBox="1"/>
          <p:nvPr>
            <p:ph type="title"/>
          </p:nvPr>
        </p:nvSpPr>
        <p:spPr>
          <a:xfrm>
            <a:off x="457200" y="195100"/>
            <a:ext cx="4114800" cy="457200"/>
          </a:xfrm>
          <a:prstGeom prst="rect">
            <a:avLst/>
          </a:prstGeom>
          <a:solidFill>
            <a:srgbClr val="FFFFFF"/>
          </a:solidFill>
        </p:spPr>
        <p:txBody>
          <a:bodyPr anchorCtr="0" anchor="t" bIns="0" lIns="0" spcFirstLastPara="1" rIns="0" wrap="square" tIns="0">
            <a:noAutofit/>
          </a:bodyPr>
          <a:lstStyle/>
          <a:p>
            <a:pPr indent="0" lvl="0" marL="0" rtl="0" algn="l">
              <a:spcBef>
                <a:spcPts val="0"/>
              </a:spcBef>
              <a:spcAft>
                <a:spcPts val="0"/>
              </a:spcAft>
              <a:buNone/>
            </a:pPr>
            <a:r>
              <a:rPr lang="en"/>
              <a:t>G</a:t>
            </a:r>
            <a:r>
              <a:rPr lang="en"/>
              <a:t>enerative </a:t>
            </a:r>
            <a:r>
              <a:rPr lang="en"/>
              <a:t>AI Tools in the </a:t>
            </a:r>
            <a:endParaRPr/>
          </a:p>
          <a:p>
            <a:pPr indent="0" lvl="0" marL="0" rtl="0" algn="l">
              <a:spcBef>
                <a:spcPts val="0"/>
              </a:spcBef>
              <a:spcAft>
                <a:spcPts val="0"/>
              </a:spcAft>
              <a:buNone/>
            </a:pPr>
            <a:r>
              <a:rPr lang="en"/>
              <a:t>Workplace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5" name="Shape 1255"/>
        <p:cNvGrpSpPr/>
        <p:nvPr/>
      </p:nvGrpSpPr>
      <p:grpSpPr>
        <a:xfrm>
          <a:off x="0" y="0"/>
          <a:ext cx="0" cy="0"/>
          <a:chOff x="0" y="0"/>
          <a:chExt cx="0" cy="0"/>
        </a:xfrm>
      </p:grpSpPr>
      <p:sp>
        <p:nvSpPr>
          <p:cNvPr id="1256" name="Google Shape;1256;p1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7" name="Google Shape;1257;p124"/>
          <p:cNvSpPr txBox="1"/>
          <p:nvPr/>
        </p:nvSpPr>
        <p:spPr>
          <a:xfrm>
            <a:off x="3010425" y="3167050"/>
            <a:ext cx="5326500" cy="954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Barlow"/>
                <a:ea typeface="Barlow"/>
                <a:cs typeface="Barlow"/>
                <a:sym typeface="Barlow"/>
              </a:rPr>
              <a:t>Create a list of </a:t>
            </a:r>
            <a:r>
              <a:rPr b="1" lang="en" sz="2000">
                <a:solidFill>
                  <a:schemeClr val="dk1"/>
                </a:solidFill>
                <a:latin typeface="Barlow"/>
                <a:ea typeface="Barlow"/>
                <a:cs typeface="Barlow"/>
                <a:sym typeface="Barlow"/>
              </a:rPr>
              <a:t>advantages</a:t>
            </a:r>
            <a:r>
              <a:rPr lang="en" sz="2000">
                <a:solidFill>
                  <a:schemeClr val="dk1"/>
                </a:solidFill>
                <a:latin typeface="Barlow"/>
                <a:ea typeface="Barlow"/>
                <a:cs typeface="Barlow"/>
                <a:sym typeface="Barlow"/>
              </a:rPr>
              <a:t> and </a:t>
            </a:r>
            <a:r>
              <a:rPr b="1" lang="en" sz="2000">
                <a:solidFill>
                  <a:schemeClr val="dk1"/>
                </a:solidFill>
                <a:latin typeface="Barlow"/>
                <a:ea typeface="Barlow"/>
                <a:cs typeface="Barlow"/>
                <a:sym typeface="Barlow"/>
              </a:rPr>
              <a:t>disadvantages</a:t>
            </a:r>
            <a:r>
              <a:rPr lang="en" sz="2000">
                <a:solidFill>
                  <a:schemeClr val="dk1"/>
                </a:solidFill>
                <a:latin typeface="Barlow"/>
                <a:ea typeface="Barlow"/>
                <a:cs typeface="Barlow"/>
                <a:sym typeface="Barlow"/>
              </a:rPr>
              <a:t> of using AI in the workplace.</a:t>
            </a:r>
            <a:endParaRPr sz="2000">
              <a:solidFill>
                <a:schemeClr val="dk1"/>
              </a:solidFill>
              <a:latin typeface="Barlow"/>
              <a:ea typeface="Barlow"/>
              <a:cs typeface="Barlow"/>
              <a:sym typeface="Barlow"/>
            </a:endParaRPr>
          </a:p>
        </p:txBody>
      </p:sp>
      <p:sp>
        <p:nvSpPr>
          <p:cNvPr id="1258" name="Google Shape;1258;p124"/>
          <p:cNvSpPr txBox="1"/>
          <p:nvPr>
            <p:ph idx="4294967295" type="ctrTitle"/>
          </p:nvPr>
        </p:nvSpPr>
        <p:spPr>
          <a:xfrm rot="-5400000">
            <a:off x="-915150" y="1269150"/>
            <a:ext cx="2577000" cy="3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b="0" lang="en" sz="2000">
                <a:solidFill>
                  <a:schemeClr val="lt1"/>
                </a:solidFill>
                <a:latin typeface="Barlow Semi Condensed"/>
                <a:ea typeface="Barlow Semi Condensed"/>
                <a:cs typeface="Barlow Semi Condensed"/>
                <a:sym typeface="Barlow Semi Condensed"/>
              </a:rPr>
              <a:t>AI Tools in the Workplace</a:t>
            </a:r>
            <a:endParaRPr b="0" sz="2000">
              <a:solidFill>
                <a:schemeClr val="lt1"/>
              </a:solidFill>
              <a:latin typeface="Barlow Semi Condensed"/>
              <a:ea typeface="Barlow Semi Condensed"/>
              <a:cs typeface="Barlow Semi Condensed"/>
              <a:sym typeface="Barlow Semi Condensed"/>
            </a:endParaRPr>
          </a:p>
        </p:txBody>
      </p:sp>
      <p:sp>
        <p:nvSpPr>
          <p:cNvPr id="1259" name="Google Shape;1259;p124"/>
          <p:cNvSpPr txBox="1"/>
          <p:nvPr>
            <p:ph idx="2" type="subTitle"/>
          </p:nvPr>
        </p:nvSpPr>
        <p:spPr>
          <a:xfrm>
            <a:off x="1166850" y="547750"/>
            <a:ext cx="5730900" cy="682500"/>
          </a:xfrm>
          <a:prstGeom prst="rect">
            <a:avLst/>
          </a:prstGeom>
        </p:spPr>
        <p:txBody>
          <a:bodyPr anchorCtr="0" anchor="ctr" bIns="0" lIns="0" spcFirstLastPara="1" rIns="0" wrap="square" tIns="0">
            <a:spAutoFit/>
          </a:bodyPr>
          <a:lstStyle/>
          <a:p>
            <a:pPr indent="0" lvl="0" marL="0" rtl="0" algn="l">
              <a:lnSpc>
                <a:spcPct val="60000"/>
              </a:lnSpc>
              <a:spcBef>
                <a:spcPts val="0"/>
              </a:spcBef>
              <a:spcAft>
                <a:spcPts val="0"/>
              </a:spcAft>
              <a:buNone/>
            </a:pPr>
            <a:r>
              <a:rPr lang="en" sz="3000">
                <a:latin typeface="Barlow Condensed"/>
                <a:ea typeface="Barlow Condensed"/>
                <a:cs typeface="Barlow Condensed"/>
                <a:sym typeface="Barlow Condensed"/>
              </a:rPr>
              <a:t>Partner Exercise: </a:t>
            </a:r>
            <a:endParaRPr sz="3000">
              <a:latin typeface="Barlow Condensed"/>
              <a:ea typeface="Barlow Condensed"/>
              <a:cs typeface="Barlow Condensed"/>
              <a:sym typeface="Barlow Condensed"/>
            </a:endParaRPr>
          </a:p>
          <a:p>
            <a:pPr indent="0" lvl="0" marL="0" rtl="0" algn="l">
              <a:lnSpc>
                <a:spcPct val="60000"/>
              </a:lnSpc>
              <a:spcBef>
                <a:spcPts val="1000"/>
              </a:spcBef>
              <a:spcAft>
                <a:spcPts val="1000"/>
              </a:spcAft>
              <a:buNone/>
            </a:pPr>
            <a:r>
              <a:rPr lang="en" sz="3000">
                <a:latin typeface="Barlow Condensed"/>
                <a:ea typeface="Barlow Condensed"/>
                <a:cs typeface="Barlow Condensed"/>
                <a:sym typeface="Barlow Condensed"/>
              </a:rPr>
              <a:t>Generative </a:t>
            </a:r>
            <a:r>
              <a:rPr lang="en" sz="3000">
                <a:latin typeface="Barlow Condensed"/>
                <a:ea typeface="Barlow Condensed"/>
                <a:cs typeface="Barlow Condensed"/>
                <a:sym typeface="Barlow Condensed"/>
              </a:rPr>
              <a:t>AI Tools in the Workplace</a:t>
            </a:r>
            <a:endParaRPr sz="3000">
              <a:latin typeface="Barlow Condensed"/>
              <a:ea typeface="Barlow Condensed"/>
              <a:cs typeface="Barlow Condensed"/>
              <a:sym typeface="Barlow Condensed"/>
            </a:endParaRPr>
          </a:p>
        </p:txBody>
      </p:sp>
      <p:sp>
        <p:nvSpPr>
          <p:cNvPr id="1260" name="Google Shape;1260;p124"/>
          <p:cNvSpPr txBox="1"/>
          <p:nvPr>
            <p:ph idx="1" type="body"/>
          </p:nvPr>
        </p:nvSpPr>
        <p:spPr>
          <a:xfrm>
            <a:off x="1166850" y="1402369"/>
            <a:ext cx="4524300" cy="1551900"/>
          </a:xfrm>
          <a:prstGeom prst="rect">
            <a:avLst/>
          </a:prstGeom>
        </p:spPr>
        <p:txBody>
          <a:bodyPr anchorCtr="0" anchor="t" bIns="0" lIns="0" spcFirstLastPara="1" rIns="0" wrap="square" tIns="0">
            <a:noAutofit/>
          </a:bodyPr>
          <a:lstStyle/>
          <a:p>
            <a:pPr indent="-226059" lvl="0" marL="365760" rtl="0" algn="l">
              <a:spcBef>
                <a:spcPts val="0"/>
              </a:spcBef>
              <a:spcAft>
                <a:spcPts val="0"/>
              </a:spcAft>
              <a:buSzPts val="1400"/>
              <a:buFont typeface="Barlow"/>
              <a:buChar char="⮕"/>
            </a:pPr>
            <a:r>
              <a:rPr lang="en" sz="1800">
                <a:latin typeface="Barlow"/>
                <a:ea typeface="Barlow"/>
                <a:cs typeface="Barlow"/>
                <a:sym typeface="Barlow"/>
              </a:rPr>
              <a:t>Work with a partner or small group and brainstorm together</a:t>
            </a:r>
            <a:endParaRPr sz="1800">
              <a:latin typeface="Barlow"/>
              <a:ea typeface="Barlow"/>
              <a:cs typeface="Barlow"/>
              <a:sym typeface="Barlow"/>
            </a:endParaRPr>
          </a:p>
          <a:p>
            <a:pPr indent="-226059" lvl="0" marL="365760" rtl="0" algn="l">
              <a:spcBef>
                <a:spcPts val="0"/>
              </a:spcBef>
              <a:spcAft>
                <a:spcPts val="0"/>
              </a:spcAft>
              <a:buSzPts val="1400"/>
              <a:buFont typeface="Barlow"/>
              <a:buChar char="⮕"/>
            </a:pPr>
            <a:r>
              <a:rPr lang="en" sz="1800">
                <a:latin typeface="Barlow"/>
                <a:ea typeface="Barlow"/>
                <a:cs typeface="Barlow"/>
                <a:sym typeface="Barlow"/>
              </a:rPr>
              <a:t>Keep track of your list on a piece of paper</a:t>
            </a:r>
            <a:endParaRPr sz="1800">
              <a:latin typeface="Barlow"/>
              <a:ea typeface="Barlow"/>
              <a:cs typeface="Barlow"/>
              <a:sym typeface="Barlow"/>
            </a:endParaRPr>
          </a:p>
          <a:p>
            <a:pPr indent="-226059" lvl="0" marL="365760" rtl="0" algn="l">
              <a:spcBef>
                <a:spcPts val="0"/>
              </a:spcBef>
              <a:spcAft>
                <a:spcPts val="0"/>
              </a:spcAft>
              <a:buSzPts val="1400"/>
              <a:buFont typeface="Barlow"/>
              <a:buChar char="⮕"/>
            </a:pPr>
            <a:r>
              <a:rPr lang="en" sz="1800">
                <a:latin typeface="Barlow"/>
                <a:ea typeface="Barlow"/>
                <a:cs typeface="Barlow"/>
                <a:sym typeface="Barlow"/>
              </a:rPr>
              <a:t>Be ready to share!</a:t>
            </a:r>
            <a:endParaRPr sz="1800">
              <a:latin typeface="Barlow"/>
              <a:ea typeface="Barlow"/>
              <a:cs typeface="Barlow"/>
              <a:sym typeface="Barlow"/>
            </a:endParaRPr>
          </a:p>
          <a:p>
            <a:pPr indent="-137159" lvl="0" marL="365760" rtl="0" algn="l">
              <a:spcBef>
                <a:spcPts val="1000"/>
              </a:spcBef>
              <a:spcAft>
                <a:spcPts val="1000"/>
              </a:spcAft>
              <a:buNone/>
            </a:pPr>
            <a:r>
              <a:t/>
            </a:r>
            <a:endParaRPr>
              <a:latin typeface="Barlow"/>
              <a:ea typeface="Barlow"/>
              <a:cs typeface="Barlow"/>
              <a:sym typeface="Barlow"/>
            </a:endParaRPr>
          </a:p>
        </p:txBody>
      </p:sp>
      <p:sp>
        <p:nvSpPr>
          <p:cNvPr id="1261" name="Google Shape;1261;p124"/>
          <p:cNvSpPr/>
          <p:nvPr/>
        </p:nvSpPr>
        <p:spPr>
          <a:xfrm>
            <a:off x="0" y="0"/>
            <a:ext cx="69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24"/>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5 Minutes</a:t>
            </a:r>
            <a:endParaRPr b="1" sz="1000">
              <a:solidFill>
                <a:schemeClr val="dk1"/>
              </a:solidFill>
              <a:latin typeface="Barlow Condensed"/>
              <a:ea typeface="Barlow Condensed"/>
              <a:cs typeface="Barlow Condensed"/>
              <a:sym typeface="Barlow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6" name="Shape 1266"/>
        <p:cNvGrpSpPr/>
        <p:nvPr/>
      </p:nvGrpSpPr>
      <p:grpSpPr>
        <a:xfrm>
          <a:off x="0" y="0"/>
          <a:ext cx="0" cy="0"/>
          <a:chOff x="0" y="0"/>
          <a:chExt cx="0" cy="0"/>
        </a:xfrm>
      </p:grpSpPr>
      <p:sp>
        <p:nvSpPr>
          <p:cNvPr id="1267" name="Google Shape;1267;p1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8" name="Google Shape;1268;p125"/>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5 Minutes</a:t>
            </a:r>
            <a:endParaRPr b="1" sz="1000">
              <a:solidFill>
                <a:schemeClr val="dk1"/>
              </a:solidFill>
              <a:latin typeface="Barlow Condensed"/>
              <a:ea typeface="Barlow Condensed"/>
              <a:cs typeface="Barlow Condensed"/>
              <a:sym typeface="Barlow Condensed"/>
            </a:endParaRPr>
          </a:p>
        </p:txBody>
      </p:sp>
      <p:sp>
        <p:nvSpPr>
          <p:cNvPr id="1269" name="Google Shape;1269;p125"/>
          <p:cNvSpPr txBox="1"/>
          <p:nvPr>
            <p:ph idx="4294967295" type="ctrTitle"/>
          </p:nvPr>
        </p:nvSpPr>
        <p:spPr>
          <a:xfrm rot="-5400000">
            <a:off x="-915150" y="1269150"/>
            <a:ext cx="2577000" cy="3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t/>
            </a:r>
            <a:endParaRPr b="0" sz="2000">
              <a:solidFill>
                <a:schemeClr val="lt1"/>
              </a:solidFill>
              <a:latin typeface="Barlow Semi Condensed"/>
              <a:ea typeface="Barlow Semi Condensed"/>
              <a:cs typeface="Barlow Semi Condensed"/>
              <a:sym typeface="Barlow Semi Condensed"/>
            </a:endParaRPr>
          </a:p>
        </p:txBody>
      </p:sp>
      <p:sp>
        <p:nvSpPr>
          <p:cNvPr id="1270" name="Google Shape;1270;p125"/>
          <p:cNvSpPr txBox="1"/>
          <p:nvPr>
            <p:ph idx="2" type="subTitle"/>
          </p:nvPr>
        </p:nvSpPr>
        <p:spPr>
          <a:xfrm>
            <a:off x="1166850" y="857275"/>
            <a:ext cx="4992600" cy="316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3000">
                <a:latin typeface="Barlow Condensed"/>
                <a:ea typeface="Barlow Condensed"/>
                <a:cs typeface="Barlow Condensed"/>
                <a:sym typeface="Barlow Condensed"/>
              </a:rPr>
              <a:t>Generative </a:t>
            </a:r>
            <a:r>
              <a:rPr lang="en" sz="3000">
                <a:latin typeface="Barlow Condensed"/>
                <a:ea typeface="Barlow Condensed"/>
                <a:cs typeface="Barlow Condensed"/>
                <a:sym typeface="Barlow Condensed"/>
              </a:rPr>
              <a:t>AI Tools: Pros and Cons</a:t>
            </a:r>
            <a:endParaRPr sz="3000">
              <a:latin typeface="Barlow Condensed"/>
              <a:ea typeface="Barlow Condensed"/>
              <a:cs typeface="Barlow Condensed"/>
              <a:sym typeface="Barlow Condensed"/>
            </a:endParaRPr>
          </a:p>
        </p:txBody>
      </p:sp>
      <p:graphicFrame>
        <p:nvGraphicFramePr>
          <p:cNvPr id="1271" name="Google Shape;1271;p125"/>
          <p:cNvGraphicFramePr/>
          <p:nvPr/>
        </p:nvGraphicFramePr>
        <p:xfrm>
          <a:off x="1166850" y="1335300"/>
          <a:ext cx="3000000" cy="3000000"/>
        </p:xfrm>
        <a:graphic>
          <a:graphicData uri="http://schemas.openxmlformats.org/drawingml/2006/table">
            <a:tbl>
              <a:tblPr>
                <a:noFill/>
                <a:tableStyleId>{D783344A-70B0-4B8F-B2CC-FC0C1CADF111}</a:tableStyleId>
              </a:tblPr>
              <a:tblGrid>
                <a:gridCol w="3670625"/>
                <a:gridCol w="3670625"/>
              </a:tblGrid>
              <a:tr h="728050">
                <a:tc>
                  <a:txBody>
                    <a:bodyPr/>
                    <a:lstStyle/>
                    <a:p>
                      <a:pPr indent="0" lvl="0" marL="0" rtl="0" algn="l">
                        <a:spcBef>
                          <a:spcPts val="0"/>
                        </a:spcBef>
                        <a:spcAft>
                          <a:spcPts val="0"/>
                        </a:spcAft>
                        <a:buNone/>
                      </a:pPr>
                      <a:r>
                        <a:rPr lang="en">
                          <a:solidFill>
                            <a:schemeClr val="lt1"/>
                          </a:solidFill>
                          <a:latin typeface="Barlow Condensed SemiBold"/>
                          <a:ea typeface="Barlow Condensed SemiBold"/>
                          <a:cs typeface="Barlow Condensed SemiBold"/>
                          <a:sym typeface="Barlow Condensed SemiBold"/>
                        </a:rPr>
                        <a:t>ADVANTAGES</a:t>
                      </a:r>
                      <a:endParaRPr>
                        <a:solidFill>
                          <a:schemeClr val="lt1"/>
                        </a:solidFill>
                        <a:latin typeface="Barlow Condensed SemiBold"/>
                        <a:ea typeface="Barlow Condensed SemiBold"/>
                        <a:cs typeface="Barlow Condensed SemiBold"/>
                        <a:sym typeface="Barlow Condensed SemiBold"/>
                      </a:endParaRPr>
                    </a:p>
                  </a:txBody>
                  <a:tcPr marT="91425" marB="91425" marR="91425" marL="137150"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a:solidFill>
                            <a:srgbClr val="FFFFFF"/>
                          </a:solidFill>
                          <a:latin typeface="Barlow Condensed SemiBold"/>
                          <a:ea typeface="Barlow Condensed SemiBold"/>
                          <a:cs typeface="Barlow Condensed SemiBold"/>
                          <a:sym typeface="Barlow Condensed SemiBold"/>
                        </a:rPr>
                        <a:t>DISADVANTAGES</a:t>
                      </a:r>
                      <a:endParaRPr>
                        <a:solidFill>
                          <a:srgbClr val="FFFFFF"/>
                        </a:solidFill>
                        <a:latin typeface="Barlow Condensed SemiBold"/>
                        <a:ea typeface="Barlow Condensed SemiBold"/>
                        <a:cs typeface="Barlow Condensed SemiBold"/>
                        <a:sym typeface="Barlow Condensed SemiBold"/>
                      </a:endParaRPr>
                    </a:p>
                  </a:txBody>
                  <a:tcPr marT="91425" marB="91425" marR="91425" marL="137150"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chemeClr val="dk2"/>
                    </a:solidFill>
                  </a:tcPr>
                </a:tc>
              </a:tr>
              <a:tr h="2314075">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82875" marB="91425" marR="91425" marL="137150">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lnL cap="flat" cmpd="sng" w="38100">
                      <a:solidFill>
                        <a:schemeClr val="lt2"/>
                      </a:solidFill>
                      <a:prstDash val="solid"/>
                      <a:round/>
                      <a:headEnd len="sm" w="sm" type="none"/>
                      <a:tailEnd len="sm" w="sm" type="none"/>
                    </a:lnL>
                    <a:lnR cap="flat" cmpd="sng" w="38100">
                      <a:solidFill>
                        <a:schemeClr val="lt2"/>
                      </a:solidFill>
                      <a:prstDash val="solid"/>
                      <a:round/>
                      <a:headEnd len="sm" w="sm" type="none"/>
                      <a:tailEnd len="sm" w="sm" type="none"/>
                    </a:lnR>
                    <a:lnT cap="flat" cmpd="sng" w="38100">
                      <a:solidFill>
                        <a:schemeClr val="lt2"/>
                      </a:solidFill>
                      <a:prstDash val="solid"/>
                      <a:round/>
                      <a:headEnd len="sm" w="sm" type="none"/>
                      <a:tailEnd len="sm" w="sm" type="none"/>
                    </a:lnT>
                    <a:lnB cap="flat" cmpd="sng" w="38100">
                      <a:solidFill>
                        <a:schemeClr val="lt2"/>
                      </a:solidFill>
                      <a:prstDash val="solid"/>
                      <a:round/>
                      <a:headEnd len="sm" w="sm" type="none"/>
                      <a:tailEnd len="sm" w="sm" type="none"/>
                    </a:lnB>
                    <a:solidFill>
                      <a:srgbClr val="FFFFFF"/>
                    </a:solidFill>
                  </a:tcPr>
                </a:tc>
              </a:tr>
            </a:tbl>
          </a:graphicData>
        </a:graphic>
      </p:graphicFrame>
      <p:sp>
        <p:nvSpPr>
          <p:cNvPr id="1272" name="Google Shape;1272;p125"/>
          <p:cNvSpPr/>
          <p:nvPr/>
        </p:nvSpPr>
        <p:spPr>
          <a:xfrm>
            <a:off x="0" y="0"/>
            <a:ext cx="696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6" name="Shape 1276"/>
        <p:cNvGrpSpPr/>
        <p:nvPr/>
      </p:nvGrpSpPr>
      <p:grpSpPr>
        <a:xfrm>
          <a:off x="0" y="0"/>
          <a:ext cx="0" cy="0"/>
          <a:chOff x="0" y="0"/>
          <a:chExt cx="0" cy="0"/>
        </a:xfrm>
      </p:grpSpPr>
      <p:sp>
        <p:nvSpPr>
          <p:cNvPr id="1277" name="Google Shape;1277;p126"/>
          <p:cNvSpPr txBox="1"/>
          <p:nvPr>
            <p:ph idx="12" type="sldNum"/>
          </p:nvPr>
        </p:nvSpPr>
        <p:spPr>
          <a:xfrm>
            <a:off x="247177" y="4663225"/>
            <a:ext cx="3891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278" name="Google Shape;1278;p126"/>
          <p:cNvSpPr/>
          <p:nvPr/>
        </p:nvSpPr>
        <p:spPr>
          <a:xfrm>
            <a:off x="6848864" y="1629363"/>
            <a:ext cx="1867800" cy="2181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b" bIns="91425" lIns="137150" spcFirstLastPara="1" rIns="137150" wrap="square" tIns="91425">
            <a:noAutofit/>
          </a:bodyPr>
          <a:lstStyle/>
          <a:p>
            <a:pPr indent="0" lvl="0" marL="0" rtl="0" algn="l">
              <a:spcBef>
                <a:spcPts val="0"/>
              </a:spcBef>
              <a:spcAft>
                <a:spcPts val="0"/>
              </a:spcAft>
              <a:buClr>
                <a:srgbClr val="000000"/>
              </a:buClr>
              <a:buSzPts val="1100"/>
              <a:buFont typeface="Arial"/>
              <a:buNone/>
            </a:pPr>
            <a:r>
              <a:rPr lang="en">
                <a:latin typeface="Barlow"/>
                <a:ea typeface="Barlow"/>
                <a:cs typeface="Barlow"/>
                <a:sym typeface="Barlow"/>
              </a:rPr>
              <a:t>Keep </a:t>
            </a:r>
            <a:r>
              <a:rPr b="1" lang="en">
                <a:latin typeface="Barlow"/>
                <a:ea typeface="Barlow"/>
                <a:cs typeface="Barlow"/>
                <a:sym typeface="Barlow"/>
              </a:rPr>
              <a:t>data privacy</a:t>
            </a:r>
            <a:r>
              <a:rPr lang="en">
                <a:latin typeface="Barlow"/>
                <a:ea typeface="Barlow"/>
                <a:cs typeface="Barlow"/>
                <a:sym typeface="Barlow"/>
              </a:rPr>
              <a:t> in mind. OpenAI stores a log of all the prompts entered into CHatGPT. This data is then used in future training!</a:t>
            </a:r>
            <a:endParaRPr>
              <a:latin typeface="Barlow"/>
              <a:ea typeface="Barlow"/>
              <a:cs typeface="Barlow"/>
              <a:sym typeface="Barlow"/>
            </a:endParaRPr>
          </a:p>
        </p:txBody>
      </p:sp>
      <p:sp>
        <p:nvSpPr>
          <p:cNvPr id="1279" name="Google Shape;1279;p126"/>
          <p:cNvSpPr/>
          <p:nvPr/>
        </p:nvSpPr>
        <p:spPr>
          <a:xfrm>
            <a:off x="7528425" y="1370334"/>
            <a:ext cx="5091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26"/>
          <p:cNvSpPr txBox="1"/>
          <p:nvPr/>
        </p:nvSpPr>
        <p:spPr>
          <a:xfrm>
            <a:off x="7567340" y="1332538"/>
            <a:ext cx="430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Barlow Condensed"/>
                <a:ea typeface="Barlow Condensed"/>
                <a:cs typeface="Barlow Condensed"/>
                <a:sym typeface="Barlow Condensed"/>
              </a:rPr>
              <a:t>4</a:t>
            </a:r>
            <a:endParaRPr b="1" i="0" sz="2200" u="none" cap="none" strike="noStrike">
              <a:solidFill>
                <a:schemeClr val="lt1"/>
              </a:solidFill>
              <a:latin typeface="Barlow Condensed"/>
              <a:ea typeface="Barlow Condensed"/>
              <a:cs typeface="Barlow Condensed"/>
              <a:sym typeface="Barlow Condensed"/>
            </a:endParaRPr>
          </a:p>
        </p:txBody>
      </p:sp>
      <p:sp>
        <p:nvSpPr>
          <p:cNvPr id="1281" name="Google Shape;1281;p126"/>
          <p:cNvSpPr/>
          <p:nvPr/>
        </p:nvSpPr>
        <p:spPr>
          <a:xfrm>
            <a:off x="4708347" y="1629363"/>
            <a:ext cx="1867800" cy="2181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137150" spcFirstLastPara="1" rIns="137150" wrap="square" tIns="91425">
            <a:noAutofit/>
          </a:bodyPr>
          <a:lstStyle/>
          <a:p>
            <a:pPr indent="0" lvl="0" marL="0" rtl="0" algn="l">
              <a:spcBef>
                <a:spcPts val="0"/>
              </a:spcBef>
              <a:spcAft>
                <a:spcPts val="0"/>
              </a:spcAft>
              <a:buClr>
                <a:srgbClr val="000000"/>
              </a:buClr>
              <a:buSzPts val="1400"/>
              <a:buFont typeface="Arial"/>
              <a:buNone/>
            </a:pPr>
            <a:r>
              <a:rPr lang="en">
                <a:latin typeface="Barlow"/>
                <a:ea typeface="Barlow"/>
                <a:cs typeface="Barlow"/>
                <a:sym typeface="Barlow"/>
              </a:rPr>
              <a:t>Remember that </a:t>
            </a:r>
            <a:r>
              <a:rPr b="1" lang="en">
                <a:latin typeface="Barlow"/>
                <a:ea typeface="Barlow"/>
                <a:cs typeface="Barlow"/>
                <a:sym typeface="Barlow"/>
              </a:rPr>
              <a:t>LLMs are not oracles</a:t>
            </a:r>
            <a:r>
              <a:rPr lang="en">
                <a:latin typeface="Barlow"/>
                <a:ea typeface="Barlow"/>
                <a:cs typeface="Barlow"/>
                <a:sym typeface="Barlow"/>
              </a:rPr>
              <a:t>. They are machine learning models that may not be accurate or up-to-date.</a:t>
            </a:r>
            <a:endParaRPr>
              <a:latin typeface="Barlow"/>
              <a:ea typeface="Barlow"/>
              <a:cs typeface="Barlow"/>
              <a:sym typeface="Barlow"/>
            </a:endParaRPr>
          </a:p>
        </p:txBody>
      </p:sp>
      <p:sp>
        <p:nvSpPr>
          <p:cNvPr id="1282" name="Google Shape;1282;p126"/>
          <p:cNvSpPr/>
          <p:nvPr/>
        </p:nvSpPr>
        <p:spPr>
          <a:xfrm>
            <a:off x="427338" y="1629363"/>
            <a:ext cx="1867800" cy="2181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137150" spcFirstLastPara="1" rIns="137150" wrap="square" tIns="91425">
            <a:noAutofit/>
          </a:bodyPr>
          <a:lstStyle/>
          <a:p>
            <a:pPr indent="0" lvl="0" marL="0" rtl="0" algn="l">
              <a:spcBef>
                <a:spcPts val="0"/>
              </a:spcBef>
              <a:spcAft>
                <a:spcPts val="0"/>
              </a:spcAft>
              <a:buClr>
                <a:srgbClr val="000000"/>
              </a:buClr>
              <a:buSzPts val="1400"/>
              <a:buFont typeface="Arial"/>
              <a:buNone/>
            </a:pPr>
            <a:r>
              <a:rPr lang="en">
                <a:latin typeface="Barlow"/>
                <a:ea typeface="Barlow"/>
                <a:cs typeface="Barlow"/>
                <a:sym typeface="Barlow"/>
              </a:rPr>
              <a:t>LLMs like ChatGPT are </a:t>
            </a:r>
            <a:r>
              <a:rPr b="1" lang="en">
                <a:latin typeface="Barlow"/>
                <a:ea typeface="Barlow"/>
                <a:cs typeface="Barlow"/>
                <a:sym typeface="Barlow"/>
              </a:rPr>
              <a:t>tools; not replacements </a:t>
            </a:r>
            <a:r>
              <a:rPr lang="en">
                <a:latin typeface="Barlow"/>
                <a:ea typeface="Barlow"/>
                <a:cs typeface="Barlow"/>
                <a:sym typeface="Barlow"/>
              </a:rPr>
              <a:t>for human expertise.</a:t>
            </a:r>
            <a:endParaRPr>
              <a:latin typeface="Barlow"/>
              <a:ea typeface="Barlow"/>
              <a:cs typeface="Barlow"/>
              <a:sym typeface="Barlow"/>
            </a:endParaRPr>
          </a:p>
        </p:txBody>
      </p:sp>
      <p:sp>
        <p:nvSpPr>
          <p:cNvPr id="1283" name="Google Shape;1283;p126"/>
          <p:cNvSpPr/>
          <p:nvPr/>
        </p:nvSpPr>
        <p:spPr>
          <a:xfrm>
            <a:off x="1106900" y="1370338"/>
            <a:ext cx="5091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26"/>
          <p:cNvSpPr txBox="1"/>
          <p:nvPr/>
        </p:nvSpPr>
        <p:spPr>
          <a:xfrm>
            <a:off x="1145832" y="1332538"/>
            <a:ext cx="430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Barlow Condensed"/>
                <a:ea typeface="Barlow Condensed"/>
                <a:cs typeface="Barlow Condensed"/>
                <a:sym typeface="Barlow Condensed"/>
              </a:rPr>
              <a:t>1</a:t>
            </a:r>
            <a:endParaRPr b="1" i="0" sz="2200" u="none" cap="none" strike="noStrike">
              <a:solidFill>
                <a:schemeClr val="lt1"/>
              </a:solidFill>
              <a:latin typeface="Barlow Condensed"/>
              <a:ea typeface="Barlow Condensed"/>
              <a:cs typeface="Barlow Condensed"/>
              <a:sym typeface="Barlow Condensed"/>
            </a:endParaRPr>
          </a:p>
        </p:txBody>
      </p:sp>
      <p:sp>
        <p:nvSpPr>
          <p:cNvPr id="1285" name="Google Shape;1285;p126"/>
          <p:cNvSpPr/>
          <p:nvPr/>
        </p:nvSpPr>
        <p:spPr>
          <a:xfrm>
            <a:off x="2567842" y="1629363"/>
            <a:ext cx="1867800" cy="2181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137150" spcFirstLastPara="1" rIns="137150" wrap="square" tIns="91425">
            <a:noAutofit/>
          </a:bodyPr>
          <a:lstStyle/>
          <a:p>
            <a:pPr indent="0" lvl="0" marL="0" rtl="0" algn="l">
              <a:spcBef>
                <a:spcPts val="0"/>
              </a:spcBef>
              <a:spcAft>
                <a:spcPts val="0"/>
              </a:spcAft>
              <a:buClr>
                <a:srgbClr val="000000"/>
              </a:buClr>
              <a:buSzPts val="1100"/>
              <a:buFont typeface="Arial"/>
              <a:buNone/>
            </a:pPr>
            <a:r>
              <a:rPr lang="en">
                <a:latin typeface="Barlow"/>
                <a:ea typeface="Barlow"/>
                <a:cs typeface="Barlow"/>
                <a:sym typeface="Barlow"/>
              </a:rPr>
              <a:t>Be </a:t>
            </a:r>
            <a:r>
              <a:rPr b="1" lang="en">
                <a:latin typeface="Barlow"/>
                <a:ea typeface="Barlow"/>
                <a:cs typeface="Barlow"/>
                <a:sym typeface="Barlow"/>
              </a:rPr>
              <a:t>specific and clear</a:t>
            </a:r>
            <a:r>
              <a:rPr lang="en">
                <a:latin typeface="Barlow"/>
                <a:ea typeface="Barlow"/>
                <a:cs typeface="Barlow"/>
                <a:sym typeface="Barlow"/>
              </a:rPr>
              <a:t> in your </a:t>
            </a:r>
            <a:r>
              <a:rPr lang="en">
                <a:latin typeface="Barlow"/>
                <a:ea typeface="Barlow"/>
                <a:cs typeface="Barlow"/>
                <a:sym typeface="Barlow"/>
              </a:rPr>
              <a:t>prompts</a:t>
            </a:r>
            <a:r>
              <a:rPr lang="en">
                <a:latin typeface="Barlow"/>
                <a:ea typeface="Barlow"/>
                <a:cs typeface="Barlow"/>
                <a:sym typeface="Barlow"/>
              </a:rPr>
              <a:t>. The output will only be as good as the input you provide!</a:t>
            </a:r>
            <a:endParaRPr>
              <a:latin typeface="Barlow"/>
              <a:ea typeface="Barlow"/>
              <a:cs typeface="Barlow"/>
              <a:sym typeface="Barlow"/>
            </a:endParaRPr>
          </a:p>
        </p:txBody>
      </p:sp>
      <p:sp>
        <p:nvSpPr>
          <p:cNvPr id="1286" name="Google Shape;1286;p126"/>
          <p:cNvSpPr/>
          <p:nvPr/>
        </p:nvSpPr>
        <p:spPr>
          <a:xfrm>
            <a:off x="3247399" y="1370334"/>
            <a:ext cx="5091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26"/>
          <p:cNvSpPr txBox="1"/>
          <p:nvPr/>
        </p:nvSpPr>
        <p:spPr>
          <a:xfrm>
            <a:off x="3286352" y="1332538"/>
            <a:ext cx="430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Barlow Condensed"/>
                <a:ea typeface="Barlow Condensed"/>
                <a:cs typeface="Barlow Condensed"/>
                <a:sym typeface="Barlow Condensed"/>
              </a:rPr>
              <a:t>2</a:t>
            </a:r>
            <a:endParaRPr b="1" i="0" sz="2200" u="none" cap="none" strike="noStrike">
              <a:solidFill>
                <a:schemeClr val="lt1"/>
              </a:solidFill>
              <a:latin typeface="Barlow Condensed"/>
              <a:ea typeface="Barlow Condensed"/>
              <a:cs typeface="Barlow Condensed"/>
              <a:sym typeface="Barlow Condensed"/>
            </a:endParaRPr>
          </a:p>
        </p:txBody>
      </p:sp>
      <p:sp>
        <p:nvSpPr>
          <p:cNvPr id="1288" name="Google Shape;1288;p126"/>
          <p:cNvSpPr/>
          <p:nvPr/>
        </p:nvSpPr>
        <p:spPr>
          <a:xfrm>
            <a:off x="5387906" y="1370334"/>
            <a:ext cx="509100" cy="533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26"/>
          <p:cNvSpPr txBox="1"/>
          <p:nvPr/>
        </p:nvSpPr>
        <p:spPr>
          <a:xfrm>
            <a:off x="5426871" y="1332538"/>
            <a:ext cx="430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Barlow Condensed"/>
                <a:ea typeface="Barlow Condensed"/>
                <a:cs typeface="Barlow Condensed"/>
                <a:sym typeface="Barlow Condensed"/>
              </a:rPr>
              <a:t>3</a:t>
            </a:r>
            <a:endParaRPr b="1" i="0" sz="2200" u="none" cap="none" strike="noStrike">
              <a:solidFill>
                <a:schemeClr val="lt1"/>
              </a:solidFill>
              <a:latin typeface="Barlow Condensed"/>
              <a:ea typeface="Barlow Condensed"/>
              <a:cs typeface="Barlow Condensed"/>
              <a:sym typeface="Barlow Condensed"/>
            </a:endParaRPr>
          </a:p>
        </p:txBody>
      </p:sp>
      <p:sp>
        <p:nvSpPr>
          <p:cNvPr id="1290" name="Google Shape;1290;p126"/>
          <p:cNvSpPr txBox="1"/>
          <p:nvPr>
            <p:ph type="title"/>
          </p:nvPr>
        </p:nvSpPr>
        <p:spPr>
          <a:xfrm>
            <a:off x="5755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at Work</a:t>
            </a:r>
            <a:endParaRPr/>
          </a:p>
          <a:p>
            <a:pPr indent="0" lvl="0" marL="0" rtl="0" algn="l">
              <a:spcBef>
                <a:spcPts val="0"/>
              </a:spcBef>
              <a:spcAft>
                <a:spcPts val="0"/>
              </a:spcAft>
              <a:buNone/>
            </a:pPr>
            <a:r>
              <a:rPr b="0" i="1" lang="en" sz="1600">
                <a:solidFill>
                  <a:srgbClr val="727272"/>
                </a:solidFill>
              </a:rPr>
              <a:t>Things to consider when using LLMs at work</a:t>
            </a:r>
            <a:endParaRPr b="0" i="1" sz="1600">
              <a:solidFill>
                <a:srgbClr val="727272"/>
              </a:solidFill>
            </a:endParaRPr>
          </a:p>
        </p:txBody>
      </p:sp>
      <p:sp>
        <p:nvSpPr>
          <p:cNvPr id="1291" name="Google Shape;1291;p126"/>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27"/>
          <p:cNvSpPr txBox="1"/>
          <p:nvPr>
            <p:ph type="ctrTitle"/>
          </p:nvPr>
        </p:nvSpPr>
        <p:spPr>
          <a:xfrm>
            <a:off x="1028700" y="2858650"/>
            <a:ext cx="5693100" cy="443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4800">
                <a:solidFill>
                  <a:schemeClr val="accent2"/>
                </a:solidFill>
              </a:rPr>
              <a:t>Real World Concerns</a:t>
            </a:r>
            <a:endParaRPr sz="4800">
              <a:solidFill>
                <a:schemeClr val="accent2"/>
              </a:solidFill>
            </a:endParaRPr>
          </a:p>
        </p:txBody>
      </p:sp>
      <p:sp>
        <p:nvSpPr>
          <p:cNvPr id="1297" name="Google Shape;1297;p127"/>
          <p:cNvSpPr/>
          <p:nvPr/>
        </p:nvSpPr>
        <p:spPr>
          <a:xfrm>
            <a:off x="0" y="0"/>
            <a:ext cx="696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8" name="Google Shape;1298;p127"/>
          <p:cNvPicPr preferRelativeResize="0"/>
          <p:nvPr/>
        </p:nvPicPr>
        <p:blipFill>
          <a:blip r:embed="rId3">
            <a:alphaModFix/>
          </a:blip>
          <a:stretch>
            <a:fillRect/>
          </a:stretch>
        </p:blipFill>
        <p:spPr>
          <a:xfrm>
            <a:off x="7240850" y="651625"/>
            <a:ext cx="1143000" cy="1524000"/>
          </a:xfrm>
          <a:prstGeom prst="rect">
            <a:avLst/>
          </a:prstGeom>
          <a:noFill/>
          <a:ln>
            <a:noFill/>
          </a:ln>
        </p:spPr>
      </p:pic>
      <p:sp>
        <p:nvSpPr>
          <p:cNvPr id="1299" name="Google Shape;1299;p127"/>
          <p:cNvSpPr txBox="1"/>
          <p:nvPr>
            <p:ph idx="2" type="ctrTitle"/>
          </p:nvPr>
        </p:nvSpPr>
        <p:spPr>
          <a:xfrm>
            <a:off x="1028700" y="33020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rPr>
              <a:t>Understanding Generative AI Tools</a:t>
            </a:r>
            <a:endParaRPr sz="2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3" name="Shape 1303"/>
        <p:cNvGrpSpPr/>
        <p:nvPr/>
      </p:nvGrpSpPr>
      <p:grpSpPr>
        <a:xfrm>
          <a:off x="0" y="0"/>
          <a:ext cx="0" cy="0"/>
          <a:chOff x="0" y="0"/>
          <a:chExt cx="0" cy="0"/>
        </a:xfrm>
      </p:grpSpPr>
      <p:sp>
        <p:nvSpPr>
          <p:cNvPr id="1304" name="Google Shape;1304;p1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5" name="Google Shape;1305;p128"/>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5</a:t>
            </a:r>
            <a:r>
              <a:rPr b="1" lang="en" sz="1000">
                <a:solidFill>
                  <a:schemeClr val="dk1"/>
                </a:solidFill>
                <a:latin typeface="Barlow Condensed"/>
                <a:ea typeface="Barlow Condensed"/>
                <a:cs typeface="Barlow Condensed"/>
                <a:sym typeface="Barlow Condensed"/>
              </a:rPr>
              <a:t> minutes</a:t>
            </a:r>
            <a:endParaRPr b="1" sz="1000">
              <a:solidFill>
                <a:schemeClr val="dk1"/>
              </a:solidFill>
              <a:latin typeface="Barlow Condensed"/>
              <a:ea typeface="Barlow Condensed"/>
              <a:cs typeface="Barlow Condensed"/>
              <a:sym typeface="Barlow Condensed"/>
            </a:endParaRPr>
          </a:p>
        </p:txBody>
      </p:sp>
      <p:sp>
        <p:nvSpPr>
          <p:cNvPr id="1306" name="Google Shape;1306;p128"/>
          <p:cNvSpPr txBox="1"/>
          <p:nvPr/>
        </p:nvSpPr>
        <p:spPr>
          <a:xfrm>
            <a:off x="2812175" y="3110050"/>
            <a:ext cx="5326500" cy="14160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Barlow"/>
                <a:ea typeface="Barlow"/>
                <a:cs typeface="Barlow"/>
                <a:sym typeface="Barlow"/>
              </a:rPr>
              <a:t>What is your </a:t>
            </a:r>
            <a:r>
              <a:rPr b="1" lang="en" sz="2000">
                <a:solidFill>
                  <a:schemeClr val="dk1"/>
                </a:solidFill>
                <a:latin typeface="Barlow"/>
                <a:ea typeface="Barlow"/>
                <a:cs typeface="Barlow"/>
                <a:sym typeface="Barlow"/>
              </a:rPr>
              <a:t>reaction</a:t>
            </a:r>
            <a:r>
              <a:rPr lang="en" sz="2000">
                <a:solidFill>
                  <a:schemeClr val="dk1"/>
                </a:solidFill>
                <a:latin typeface="Barlow"/>
                <a:ea typeface="Barlow"/>
                <a:cs typeface="Barlow"/>
                <a:sym typeface="Barlow"/>
              </a:rPr>
              <a:t> to the </a:t>
            </a:r>
            <a:r>
              <a:rPr lang="en" sz="2000">
                <a:solidFill>
                  <a:schemeClr val="dk1"/>
                </a:solidFill>
                <a:latin typeface="Barlow"/>
                <a:ea typeface="Barlow"/>
                <a:cs typeface="Barlow"/>
                <a:sym typeface="Barlow"/>
              </a:rPr>
              <a:t>concerns</a:t>
            </a:r>
            <a:r>
              <a:rPr lang="en" sz="2000">
                <a:solidFill>
                  <a:schemeClr val="dk1"/>
                </a:solidFill>
                <a:latin typeface="Barlow"/>
                <a:ea typeface="Barlow"/>
                <a:cs typeface="Barlow"/>
                <a:sym typeface="Barlow"/>
              </a:rPr>
              <a:t> </a:t>
            </a:r>
            <a:r>
              <a:rPr lang="en" sz="2000">
                <a:solidFill>
                  <a:schemeClr val="dk1"/>
                </a:solidFill>
                <a:latin typeface="Barlow"/>
                <a:ea typeface="Barlow"/>
                <a:cs typeface="Barlow"/>
                <a:sym typeface="Barlow"/>
              </a:rPr>
              <a:t>voiced</a:t>
            </a:r>
            <a:r>
              <a:rPr lang="en" sz="2000">
                <a:solidFill>
                  <a:schemeClr val="dk1"/>
                </a:solidFill>
                <a:latin typeface="Barlow"/>
                <a:ea typeface="Barlow"/>
                <a:cs typeface="Barlow"/>
                <a:sym typeface="Barlow"/>
              </a:rPr>
              <a:t> in the letter? Do you think they are valid? Why or why not?</a:t>
            </a:r>
            <a:endParaRPr sz="2000">
              <a:solidFill>
                <a:schemeClr val="dk1"/>
              </a:solidFill>
              <a:latin typeface="Barlow"/>
              <a:ea typeface="Barlow"/>
              <a:cs typeface="Barlow"/>
              <a:sym typeface="Barlow"/>
            </a:endParaRPr>
          </a:p>
        </p:txBody>
      </p:sp>
      <p:sp>
        <p:nvSpPr>
          <p:cNvPr id="1307" name="Google Shape;1307;p128"/>
          <p:cNvSpPr txBox="1"/>
          <p:nvPr>
            <p:ph idx="4294967295" type="ctrTitle"/>
          </p:nvPr>
        </p:nvSpPr>
        <p:spPr>
          <a:xfrm rot="-5400000">
            <a:off x="-1185900" y="1567075"/>
            <a:ext cx="3087900" cy="277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b="0" lang="en" sz="2000">
                <a:solidFill>
                  <a:schemeClr val="lt1"/>
                </a:solidFill>
                <a:latin typeface="Barlow Semi Condensed"/>
                <a:ea typeface="Barlow Semi Condensed"/>
                <a:cs typeface="Barlow Semi Condensed"/>
                <a:sym typeface="Barlow Semi Condensed"/>
              </a:rPr>
              <a:t>Artificial Intelligence Concerns</a:t>
            </a:r>
            <a:endParaRPr b="0" sz="2000">
              <a:solidFill>
                <a:schemeClr val="lt1"/>
              </a:solidFill>
              <a:latin typeface="Barlow Semi Condensed"/>
              <a:ea typeface="Barlow Semi Condensed"/>
              <a:cs typeface="Barlow Semi Condensed"/>
              <a:sym typeface="Barlow Semi Condensed"/>
            </a:endParaRPr>
          </a:p>
        </p:txBody>
      </p:sp>
      <p:sp>
        <p:nvSpPr>
          <p:cNvPr id="1308" name="Google Shape;1308;p128"/>
          <p:cNvSpPr txBox="1"/>
          <p:nvPr>
            <p:ph idx="2" type="subTitle"/>
          </p:nvPr>
        </p:nvSpPr>
        <p:spPr>
          <a:xfrm>
            <a:off x="1166850" y="457200"/>
            <a:ext cx="4225800" cy="794100"/>
          </a:xfrm>
          <a:prstGeom prst="rect">
            <a:avLst/>
          </a:prstGeom>
        </p:spPr>
        <p:txBody>
          <a:bodyPr anchorCtr="0" anchor="ctr" bIns="0" lIns="0" spcFirstLastPara="1" rIns="0" wrap="square" tIns="0">
            <a:spAutoFit/>
          </a:bodyPr>
          <a:lstStyle/>
          <a:p>
            <a:pPr indent="0" lvl="0" marL="0" rtl="0" algn="l">
              <a:spcBef>
                <a:spcPts val="0"/>
              </a:spcBef>
              <a:spcAft>
                <a:spcPts val="1000"/>
              </a:spcAft>
              <a:buNone/>
            </a:pPr>
            <a:r>
              <a:rPr lang="en" sz="2400">
                <a:latin typeface="Barlow Condensed"/>
                <a:ea typeface="Barlow Condensed"/>
                <a:cs typeface="Barlow Condensed"/>
                <a:sym typeface="Barlow Condensed"/>
              </a:rPr>
              <a:t>Discussion: Artificial Intelligence Concerns</a:t>
            </a:r>
            <a:endParaRPr sz="2400">
              <a:latin typeface="Barlow Condensed"/>
              <a:ea typeface="Barlow Condensed"/>
              <a:cs typeface="Barlow Condensed"/>
              <a:sym typeface="Barlow Condensed"/>
            </a:endParaRPr>
          </a:p>
        </p:txBody>
      </p:sp>
      <p:sp>
        <p:nvSpPr>
          <p:cNvPr id="1309" name="Google Shape;1309;p128"/>
          <p:cNvSpPr txBox="1"/>
          <p:nvPr>
            <p:ph idx="1" type="body"/>
          </p:nvPr>
        </p:nvSpPr>
        <p:spPr>
          <a:xfrm>
            <a:off x="1166850" y="1402375"/>
            <a:ext cx="4914900" cy="14997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Barlow"/>
              <a:buChar char="⮕"/>
            </a:pPr>
            <a:r>
              <a:rPr lang="en" sz="1800">
                <a:latin typeface="Barlow"/>
                <a:ea typeface="Barlow"/>
                <a:cs typeface="Barlow"/>
                <a:sym typeface="Barlow"/>
              </a:rPr>
              <a:t>Read this </a:t>
            </a:r>
            <a:r>
              <a:rPr lang="en" sz="1800" u="sng">
                <a:solidFill>
                  <a:schemeClr val="hlink"/>
                </a:solidFill>
                <a:latin typeface="Barlow"/>
                <a:ea typeface="Barlow"/>
                <a:cs typeface="Barlow"/>
                <a:sym typeface="Barlow"/>
                <a:hlinkClick r:id="rId3"/>
              </a:rPr>
              <a:t>open letter</a:t>
            </a:r>
            <a:r>
              <a:rPr lang="en" sz="1800">
                <a:latin typeface="Barlow"/>
                <a:ea typeface="Barlow"/>
                <a:cs typeface="Barlow"/>
                <a:sym typeface="Barlow"/>
              </a:rPr>
              <a:t> asking for a pause to AI experiments</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Take a few moments to consider the questions below</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Be ready to share</a:t>
            </a:r>
            <a:r>
              <a:rPr lang="en" sz="1800">
                <a:latin typeface="Barlow"/>
                <a:ea typeface="Barlow"/>
                <a:cs typeface="Barlow"/>
                <a:sym typeface="Barlow"/>
              </a:rPr>
              <a:t> your answers to the class</a:t>
            </a:r>
            <a:endParaRPr sz="1800">
              <a:latin typeface="Barlow"/>
              <a:ea typeface="Barlow"/>
              <a:cs typeface="Barlow"/>
              <a:sym typeface="Barlow"/>
            </a:endParaRPr>
          </a:p>
          <a:p>
            <a:pPr indent="-137159" lvl="0" marL="365760" rtl="0" algn="l">
              <a:spcBef>
                <a:spcPts val="1000"/>
              </a:spcBef>
              <a:spcAft>
                <a:spcPts val="1000"/>
              </a:spcAft>
              <a:buNone/>
            </a:pPr>
            <a:r>
              <a:t/>
            </a:r>
            <a:endParaRPr>
              <a:latin typeface="Barlow"/>
              <a:ea typeface="Barlow"/>
              <a:cs typeface="Barlow"/>
              <a:sym typeface="Barlow"/>
            </a:endParaRPr>
          </a:p>
        </p:txBody>
      </p:sp>
      <p:sp>
        <p:nvSpPr>
          <p:cNvPr id="1310" name="Google Shape;1310;p128"/>
          <p:cNvSpPr/>
          <p:nvPr/>
        </p:nvSpPr>
        <p:spPr>
          <a:xfrm>
            <a:off x="0" y="0"/>
            <a:ext cx="696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4" name="Shape 1314"/>
        <p:cNvGrpSpPr/>
        <p:nvPr/>
      </p:nvGrpSpPr>
      <p:grpSpPr>
        <a:xfrm>
          <a:off x="0" y="0"/>
          <a:ext cx="0" cy="0"/>
          <a:chOff x="0" y="0"/>
          <a:chExt cx="0" cy="0"/>
        </a:xfrm>
      </p:grpSpPr>
      <p:sp>
        <p:nvSpPr>
          <p:cNvPr id="1315" name="Google Shape;1315;p129"/>
          <p:cNvSpPr txBox="1"/>
          <p:nvPr>
            <p:ph type="title"/>
          </p:nvPr>
        </p:nvSpPr>
        <p:spPr>
          <a:xfrm>
            <a:off x="536850" y="3191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Real-World Examples</a:t>
            </a:r>
            <a:endParaRPr/>
          </a:p>
        </p:txBody>
      </p:sp>
      <p:sp>
        <p:nvSpPr>
          <p:cNvPr id="1316" name="Google Shape;1316;p129"/>
          <p:cNvSpPr txBox="1"/>
          <p:nvPr/>
        </p:nvSpPr>
        <p:spPr>
          <a:xfrm>
            <a:off x="536850" y="2038725"/>
            <a:ext cx="2555100" cy="23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Real People, Fake Stories</a:t>
            </a:r>
            <a:endParaRPr b="1" sz="18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ChatGPT claimed a law </a:t>
            </a:r>
            <a:r>
              <a:rPr lang="en">
                <a:latin typeface="Proxima Nova"/>
                <a:ea typeface="Proxima Nova"/>
                <a:cs typeface="Proxima Nova"/>
                <a:sym typeface="Proxima Nova"/>
              </a:rPr>
              <a:t>professor had been at the center of a sexual harassment scandal. It even cited WaPo article that didn’t exist as a source!</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r">
              <a:spcBef>
                <a:spcPts val="0"/>
              </a:spcBef>
              <a:spcAft>
                <a:spcPts val="0"/>
              </a:spcAft>
              <a:buNone/>
            </a:pPr>
            <a:r>
              <a:rPr lang="en" sz="800">
                <a:latin typeface="Proxima Nova"/>
                <a:ea typeface="Proxima Nova"/>
                <a:cs typeface="Proxima Nova"/>
                <a:sym typeface="Proxima Nova"/>
              </a:rPr>
              <a:t>Source: </a:t>
            </a:r>
            <a:r>
              <a:rPr lang="en" sz="800" u="sng">
                <a:solidFill>
                  <a:schemeClr val="hlink"/>
                </a:solidFill>
                <a:latin typeface="Proxima Nova"/>
                <a:ea typeface="Proxima Nova"/>
                <a:cs typeface="Proxima Nova"/>
                <a:sym typeface="Proxima Nova"/>
                <a:hlinkClick r:id="rId3"/>
              </a:rPr>
              <a:t>Washington Post</a:t>
            </a:r>
            <a:endParaRPr sz="800">
              <a:latin typeface="Proxima Nova"/>
              <a:ea typeface="Proxima Nova"/>
              <a:cs typeface="Proxima Nova"/>
              <a:sym typeface="Proxima Nova"/>
            </a:endParaRPr>
          </a:p>
        </p:txBody>
      </p:sp>
      <p:sp>
        <p:nvSpPr>
          <p:cNvPr id="1317" name="Google Shape;1317;p129"/>
          <p:cNvSpPr txBox="1"/>
          <p:nvPr/>
        </p:nvSpPr>
        <p:spPr>
          <a:xfrm>
            <a:off x="3294450" y="2038725"/>
            <a:ext cx="2555100" cy="23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The Honorable, ChatGPT</a:t>
            </a:r>
            <a:endParaRPr b="1" sz="1800">
              <a:latin typeface="Proxima Nova"/>
              <a:ea typeface="Proxima Nova"/>
              <a:cs typeface="Proxima Nova"/>
              <a:sym typeface="Proxima Nova"/>
            </a:endParaRPr>
          </a:p>
          <a:p>
            <a:pPr indent="0" lvl="0" marL="0" rtl="0" algn="ctr">
              <a:spcBef>
                <a:spcPts val="0"/>
              </a:spcBef>
              <a:spcAft>
                <a:spcPts val="0"/>
              </a:spcAft>
              <a:buNone/>
            </a:pPr>
            <a:r>
              <a:t/>
            </a:r>
            <a:endParaRPr b="1" sz="18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A judge in Pakistan was asking ChatGPT legal questions before making </a:t>
            </a:r>
            <a:r>
              <a:rPr lang="en">
                <a:latin typeface="Proxima Nova"/>
                <a:ea typeface="Proxima Nova"/>
                <a:cs typeface="Proxima Nova"/>
                <a:sym typeface="Proxima Nova"/>
              </a:rPr>
              <a:t>decisions</a:t>
            </a:r>
            <a:r>
              <a:rPr lang="en">
                <a:latin typeface="Proxima Nova"/>
                <a:ea typeface="Proxima Nova"/>
                <a:cs typeface="Proxima Nova"/>
                <a:sym typeface="Proxima Nova"/>
              </a:rPr>
              <a:t> in civil and criminal cases!</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r">
              <a:spcBef>
                <a:spcPts val="0"/>
              </a:spcBef>
              <a:spcAft>
                <a:spcPts val="0"/>
              </a:spcAft>
              <a:buNone/>
            </a:pPr>
            <a:r>
              <a:rPr lang="en" sz="800">
                <a:latin typeface="Proxima Nova"/>
                <a:ea typeface="Proxima Nova"/>
                <a:cs typeface="Proxima Nova"/>
                <a:sym typeface="Proxima Nova"/>
              </a:rPr>
              <a:t>Source: </a:t>
            </a:r>
            <a:r>
              <a:rPr lang="en" sz="800" u="sng">
                <a:solidFill>
                  <a:schemeClr val="hlink"/>
                </a:solidFill>
                <a:latin typeface="Proxima Nova"/>
                <a:ea typeface="Proxima Nova"/>
                <a:cs typeface="Proxima Nova"/>
                <a:sym typeface="Proxima Nova"/>
                <a:hlinkClick r:id="rId4"/>
              </a:rPr>
              <a:t>Pakistan Today</a:t>
            </a:r>
            <a:endParaRPr>
              <a:latin typeface="Proxima Nova"/>
              <a:ea typeface="Proxima Nova"/>
              <a:cs typeface="Proxima Nova"/>
              <a:sym typeface="Proxima Nova"/>
            </a:endParaRPr>
          </a:p>
        </p:txBody>
      </p:sp>
      <p:sp>
        <p:nvSpPr>
          <p:cNvPr id="1318" name="Google Shape;1318;p129"/>
          <p:cNvSpPr txBox="1"/>
          <p:nvPr/>
        </p:nvSpPr>
        <p:spPr>
          <a:xfrm>
            <a:off x="6052050" y="2038725"/>
            <a:ext cx="2555100" cy="23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ChatGPT’s Data Dilemma</a:t>
            </a:r>
            <a:endParaRPr b="1" sz="1800">
              <a:latin typeface="Proxima Nova"/>
              <a:ea typeface="Proxima Nova"/>
              <a:cs typeface="Proxima Nova"/>
              <a:sym typeface="Proxima Nova"/>
            </a:endParaRPr>
          </a:p>
          <a:p>
            <a:pPr indent="0" lvl="0" marL="0" rtl="0" algn="ctr">
              <a:spcBef>
                <a:spcPts val="0"/>
              </a:spcBef>
              <a:spcAft>
                <a:spcPts val="0"/>
              </a:spcAft>
              <a:buNone/>
            </a:pPr>
            <a:r>
              <a:t/>
            </a:r>
            <a:endParaRPr b="1" sz="18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It is estimated that 10% of data that employees paste into ChatGPT is confidential!</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r">
              <a:spcBef>
                <a:spcPts val="0"/>
              </a:spcBef>
              <a:spcAft>
                <a:spcPts val="0"/>
              </a:spcAft>
              <a:buNone/>
            </a:pPr>
            <a:r>
              <a:rPr lang="en" sz="800">
                <a:latin typeface="Proxima Nova"/>
                <a:ea typeface="Proxima Nova"/>
                <a:cs typeface="Proxima Nova"/>
                <a:sym typeface="Proxima Nova"/>
              </a:rPr>
              <a:t>Source: </a:t>
            </a:r>
            <a:r>
              <a:rPr lang="en" sz="800" u="sng">
                <a:solidFill>
                  <a:schemeClr val="hlink"/>
                </a:solidFill>
                <a:latin typeface="Proxima Nova"/>
                <a:ea typeface="Proxima Nova"/>
                <a:cs typeface="Proxima Nova"/>
                <a:sym typeface="Proxima Nova"/>
                <a:hlinkClick r:id="rId5"/>
              </a:rPr>
              <a:t>Cyber Haven</a:t>
            </a:r>
            <a:endParaRPr>
              <a:latin typeface="Proxima Nova"/>
              <a:ea typeface="Proxima Nova"/>
              <a:cs typeface="Proxima Nova"/>
              <a:sym typeface="Proxima Nova"/>
            </a:endParaRPr>
          </a:p>
        </p:txBody>
      </p:sp>
      <p:pic>
        <p:nvPicPr>
          <p:cNvPr id="1319" name="Google Shape;1319;p129"/>
          <p:cNvPicPr preferRelativeResize="0"/>
          <p:nvPr/>
        </p:nvPicPr>
        <p:blipFill>
          <a:blip r:embed="rId6">
            <a:alphaModFix/>
          </a:blip>
          <a:stretch>
            <a:fillRect/>
          </a:stretch>
        </p:blipFill>
        <p:spPr>
          <a:xfrm>
            <a:off x="1357200" y="990888"/>
            <a:ext cx="914400" cy="914400"/>
          </a:xfrm>
          <a:prstGeom prst="rect">
            <a:avLst/>
          </a:prstGeom>
          <a:noFill/>
          <a:ln>
            <a:noFill/>
          </a:ln>
        </p:spPr>
      </p:pic>
      <p:pic>
        <p:nvPicPr>
          <p:cNvPr id="1320" name="Google Shape;1320;p129"/>
          <p:cNvPicPr preferRelativeResize="0"/>
          <p:nvPr/>
        </p:nvPicPr>
        <p:blipFill>
          <a:blip r:embed="rId7">
            <a:alphaModFix/>
          </a:blip>
          <a:stretch>
            <a:fillRect/>
          </a:stretch>
        </p:blipFill>
        <p:spPr>
          <a:xfrm>
            <a:off x="4114800" y="990900"/>
            <a:ext cx="914400" cy="914400"/>
          </a:xfrm>
          <a:prstGeom prst="rect">
            <a:avLst/>
          </a:prstGeom>
          <a:noFill/>
          <a:ln>
            <a:noFill/>
          </a:ln>
        </p:spPr>
      </p:pic>
      <p:pic>
        <p:nvPicPr>
          <p:cNvPr id="1321" name="Google Shape;1321;p129"/>
          <p:cNvPicPr preferRelativeResize="0"/>
          <p:nvPr/>
        </p:nvPicPr>
        <p:blipFill>
          <a:blip r:embed="rId8">
            <a:alphaModFix/>
          </a:blip>
          <a:stretch>
            <a:fillRect/>
          </a:stretch>
        </p:blipFill>
        <p:spPr>
          <a:xfrm>
            <a:off x="6872400" y="990900"/>
            <a:ext cx="914400" cy="914400"/>
          </a:xfrm>
          <a:prstGeom prst="rect">
            <a:avLst/>
          </a:prstGeom>
          <a:noFill/>
          <a:ln>
            <a:noFill/>
          </a:ln>
        </p:spPr>
      </p:pic>
      <p:sp>
        <p:nvSpPr>
          <p:cNvPr id="1322" name="Google Shape;1322;p129"/>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3" name="Shape 993"/>
        <p:cNvGrpSpPr/>
        <p:nvPr/>
      </p:nvGrpSpPr>
      <p:grpSpPr>
        <a:xfrm>
          <a:off x="0" y="0"/>
          <a:ext cx="0" cy="0"/>
          <a:chOff x="0" y="0"/>
          <a:chExt cx="0" cy="0"/>
        </a:xfrm>
      </p:grpSpPr>
      <p:sp>
        <p:nvSpPr>
          <p:cNvPr id="994" name="Google Shape;994;p103"/>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Teaching Guide</a:t>
            </a:r>
            <a:endParaRPr/>
          </a:p>
        </p:txBody>
      </p:sp>
      <p:sp>
        <p:nvSpPr>
          <p:cNvPr id="995" name="Google Shape;995;p10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96" name="Google Shape;996;p103"/>
          <p:cNvGraphicFramePr/>
          <p:nvPr/>
        </p:nvGraphicFramePr>
        <p:xfrm>
          <a:off x="1255563" y="1630725"/>
          <a:ext cx="3000000" cy="3000000"/>
        </p:xfrm>
        <a:graphic>
          <a:graphicData uri="http://schemas.openxmlformats.org/drawingml/2006/table">
            <a:tbl>
              <a:tblPr>
                <a:noFill/>
                <a:tableStyleId>{D783344A-70B0-4B8F-B2CC-FC0C1CADF111}</a:tableStyleId>
              </a:tblPr>
              <a:tblGrid>
                <a:gridCol w="2000800"/>
                <a:gridCol w="4973225"/>
              </a:tblGrid>
              <a:tr h="381450">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Title</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What to Do</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85125">
                <a:tc>
                  <a:txBody>
                    <a:bodyPr/>
                    <a:lstStyle/>
                    <a:p>
                      <a:pPr indent="0" lvl="0" marL="91440" marR="91440" rtl="0" algn="l">
                        <a:lnSpc>
                          <a:spcPct val="115000"/>
                        </a:lnSpc>
                        <a:spcBef>
                          <a:spcPts val="0"/>
                        </a:spcBef>
                        <a:spcAft>
                          <a:spcPts val="0"/>
                        </a:spcAft>
                        <a:buNone/>
                      </a:pPr>
                      <a:r>
                        <a:rPr lang="en" sz="1100">
                          <a:latin typeface="Nunito"/>
                          <a:ea typeface="Nunito"/>
                          <a:cs typeface="Nunito"/>
                          <a:sym typeface="Nunito"/>
                        </a:rPr>
                        <a:t>Our Learning Goals</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91440" marR="91440" rtl="0" algn="l">
                        <a:lnSpc>
                          <a:spcPct val="150000"/>
                        </a:lnSpc>
                        <a:spcBef>
                          <a:spcPts val="0"/>
                        </a:spcBef>
                        <a:spcAft>
                          <a:spcPts val="0"/>
                        </a:spcAft>
                        <a:buClr>
                          <a:srgbClr val="000000"/>
                        </a:buClr>
                        <a:buSzPts val="1100"/>
                        <a:buFont typeface="Arial"/>
                        <a:buNone/>
                      </a:pPr>
                      <a:r>
                        <a:rPr b="1" lang="en" sz="1100">
                          <a:solidFill>
                            <a:srgbClr val="000000"/>
                          </a:solidFill>
                          <a:latin typeface="Nunito"/>
                          <a:ea typeface="Nunito"/>
                          <a:cs typeface="Nunito"/>
                          <a:sym typeface="Nunito"/>
                        </a:rPr>
                        <a:t>Learning Objectives Slide</a:t>
                      </a:r>
                      <a:endParaRPr b="1" sz="1100">
                        <a:latin typeface="Nunito"/>
                        <a:ea typeface="Nunito"/>
                        <a:cs typeface="Nunito"/>
                        <a:sym typeface="Nunito"/>
                      </a:endParaRPr>
                    </a:p>
                    <a:p>
                      <a:pPr indent="0" lvl="0" marL="91440" marR="91440" rtl="0" algn="l">
                        <a:lnSpc>
                          <a:spcPct val="115000"/>
                        </a:lnSpc>
                        <a:spcBef>
                          <a:spcPts val="0"/>
                        </a:spcBef>
                        <a:spcAft>
                          <a:spcPts val="0"/>
                        </a:spcAft>
                        <a:buClr>
                          <a:srgbClr val="000000"/>
                        </a:buClr>
                        <a:buSzPts val="1100"/>
                        <a:buFont typeface="Arial"/>
                        <a:buNone/>
                      </a:pPr>
                      <a:r>
                        <a:rPr lang="en" sz="1100">
                          <a:solidFill>
                            <a:srgbClr val="000000"/>
                          </a:solidFill>
                          <a:latin typeface="Nunito"/>
                          <a:ea typeface="Nunito"/>
                          <a:cs typeface="Nunito"/>
                          <a:sym typeface="Nunito"/>
                        </a:rPr>
                        <a:t>Capture a screenshot of this slide and drop in the class discussion</a:t>
                      </a:r>
                      <a:r>
                        <a:rPr lang="en" sz="1100">
                          <a:latin typeface="Nunito"/>
                          <a:ea typeface="Nunito"/>
                          <a:cs typeface="Nunito"/>
                          <a:sym typeface="Nunito"/>
                        </a:rPr>
                        <a:t> forum or </a:t>
                      </a:r>
                      <a:r>
                        <a:rPr lang="en" sz="1100">
                          <a:solidFill>
                            <a:srgbClr val="000000"/>
                          </a:solidFill>
                          <a:latin typeface="Nunito"/>
                          <a:ea typeface="Nunito"/>
                          <a:cs typeface="Nunito"/>
                          <a:sym typeface="Nunito"/>
                        </a:rPr>
                        <a:t>Slack channel.</a:t>
                      </a:r>
                      <a:endParaRPr b="1" sz="1100">
                        <a:solidFill>
                          <a:srgbClr val="000000"/>
                        </a:solidFill>
                        <a:latin typeface="Nunito"/>
                        <a:ea typeface="Nunito"/>
                        <a:cs typeface="Nunito"/>
                        <a:sym typeface="Nunito"/>
                      </a:endParaRPr>
                    </a:p>
                  </a:txBody>
                  <a:tcPr marT="91425" marB="91425" marR="91425" marL="91425">
                    <a:solidFill>
                      <a:srgbClr val="FFFFFF"/>
                    </a:solidFill>
                  </a:tcPr>
                </a:tc>
              </a:tr>
              <a:tr h="1538800">
                <a:tc>
                  <a:txBody>
                    <a:bodyPr/>
                    <a:lstStyle/>
                    <a:p>
                      <a:pPr indent="0" lvl="0" marL="91440" marR="91440" rtl="0" algn="l">
                        <a:lnSpc>
                          <a:spcPct val="115000"/>
                        </a:lnSpc>
                        <a:spcBef>
                          <a:spcPts val="0"/>
                        </a:spcBef>
                        <a:spcAft>
                          <a:spcPts val="0"/>
                        </a:spcAft>
                        <a:buNone/>
                      </a:pPr>
                      <a:r>
                        <a:rPr lang="en" sz="1100">
                          <a:latin typeface="Nunito"/>
                          <a:ea typeface="Nunito"/>
                          <a:cs typeface="Nunito"/>
                          <a:sym typeface="Nunito"/>
                        </a:rPr>
                        <a:t>Group and Partner Exercises</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91440" marR="91440" rtl="0" algn="l">
                        <a:lnSpc>
                          <a:spcPct val="100000"/>
                        </a:lnSpc>
                        <a:spcBef>
                          <a:spcPts val="0"/>
                        </a:spcBef>
                        <a:spcAft>
                          <a:spcPts val="0"/>
                        </a:spcAft>
                        <a:buNone/>
                      </a:pPr>
                      <a:r>
                        <a:rPr b="1" lang="en" sz="1100">
                          <a:solidFill>
                            <a:srgbClr val="000000"/>
                          </a:solidFill>
                          <a:latin typeface="Nunito"/>
                          <a:ea typeface="Nunito"/>
                          <a:cs typeface="Nunito"/>
                          <a:sym typeface="Nunito"/>
                        </a:rPr>
                        <a:t>Creating Breakout Rooms — Group and Partner Exercises </a:t>
                      </a:r>
                      <a:endParaRPr b="1" sz="1100">
                        <a:solidFill>
                          <a:srgbClr val="000000"/>
                        </a:solidFill>
                        <a:latin typeface="Nunito"/>
                        <a:ea typeface="Nunito"/>
                        <a:cs typeface="Nunito"/>
                        <a:sym typeface="Nunito"/>
                      </a:endParaRPr>
                    </a:p>
                    <a:p>
                      <a:pPr indent="-152654" lvl="0" marL="374904" marR="182880" rtl="0" algn="l">
                        <a:lnSpc>
                          <a:spcPct val="115000"/>
                        </a:lnSpc>
                        <a:spcBef>
                          <a:spcPts val="1000"/>
                        </a:spcBef>
                        <a:spcAft>
                          <a:spcPts val="0"/>
                        </a:spcAft>
                        <a:buClr>
                          <a:srgbClr val="000000"/>
                        </a:buClr>
                        <a:buSzPts val="1000"/>
                        <a:buFont typeface="Nunito"/>
                        <a:buChar char="●"/>
                      </a:pPr>
                      <a:r>
                        <a:rPr lang="en" sz="1000">
                          <a:solidFill>
                            <a:srgbClr val="000000"/>
                          </a:solidFill>
                          <a:latin typeface="Nunito"/>
                          <a:ea typeface="Nunito"/>
                          <a:cs typeface="Nunito"/>
                          <a:sym typeface="Nunito"/>
                        </a:rPr>
                        <a:t>Set up breakout rooms for student pairs/groups. Screenshot the slide and post it in the </a:t>
                      </a:r>
                      <a:r>
                        <a:rPr lang="en" sz="1000">
                          <a:latin typeface="Nunito"/>
                          <a:ea typeface="Nunito"/>
                          <a:cs typeface="Nunito"/>
                          <a:sym typeface="Nunito"/>
                        </a:rPr>
                        <a:t>discussion forum or </a:t>
                      </a:r>
                      <a:r>
                        <a:rPr lang="en" sz="1000">
                          <a:solidFill>
                            <a:srgbClr val="000000"/>
                          </a:solidFill>
                          <a:latin typeface="Nunito"/>
                          <a:ea typeface="Nunito"/>
                          <a:cs typeface="Nunito"/>
                          <a:sym typeface="Nunito"/>
                        </a:rPr>
                        <a:t>Slack channel before opening the rooms.</a:t>
                      </a:r>
                      <a:endParaRPr sz="1000">
                        <a:solidFill>
                          <a:srgbClr val="000000"/>
                        </a:solidFill>
                        <a:latin typeface="Nunito"/>
                        <a:ea typeface="Nunito"/>
                        <a:cs typeface="Nunito"/>
                        <a:sym typeface="Nunito"/>
                      </a:endParaRPr>
                    </a:p>
                    <a:p>
                      <a:pPr indent="-152654" lvl="0" marL="374904" marR="182880" rtl="0" algn="l">
                        <a:lnSpc>
                          <a:spcPct val="115000"/>
                        </a:lnSpc>
                        <a:spcBef>
                          <a:spcPts val="0"/>
                        </a:spcBef>
                        <a:spcAft>
                          <a:spcPts val="0"/>
                        </a:spcAft>
                        <a:buClr>
                          <a:srgbClr val="000000"/>
                        </a:buClr>
                        <a:buSzPts val="1000"/>
                        <a:buFont typeface="Nunito"/>
                        <a:buChar char="●"/>
                      </a:pPr>
                      <a:r>
                        <a:rPr lang="en" sz="1000">
                          <a:solidFill>
                            <a:srgbClr val="000000"/>
                          </a:solidFill>
                          <a:latin typeface="Nunito"/>
                          <a:ea typeface="Nunito"/>
                          <a:cs typeface="Nunito"/>
                          <a:sym typeface="Nunito"/>
                        </a:rPr>
                        <a:t>At the 60-second mark, send a message to all rooms: “Start to wrap up your discussions. Rooms will close in one minute!”</a:t>
                      </a:r>
                      <a:endParaRPr sz="1000">
                        <a:solidFill>
                          <a:srgbClr val="000000"/>
                        </a:solidFill>
                        <a:latin typeface="Nunito"/>
                        <a:ea typeface="Nunito"/>
                        <a:cs typeface="Nunito"/>
                        <a:sym typeface="Nunito"/>
                      </a:endParaRPr>
                    </a:p>
                    <a:p>
                      <a:pPr indent="-152654" lvl="0" marL="374904" marR="182880" rtl="0" algn="l">
                        <a:lnSpc>
                          <a:spcPct val="115000"/>
                        </a:lnSpc>
                        <a:spcBef>
                          <a:spcPts val="0"/>
                        </a:spcBef>
                        <a:spcAft>
                          <a:spcPts val="0"/>
                        </a:spcAft>
                        <a:buClr>
                          <a:srgbClr val="000000"/>
                        </a:buClr>
                        <a:buSzPts val="1000"/>
                        <a:buFont typeface="Nunito"/>
                        <a:buChar char="●"/>
                      </a:pPr>
                      <a:r>
                        <a:rPr lang="en" sz="1000">
                          <a:solidFill>
                            <a:srgbClr val="000000"/>
                          </a:solidFill>
                          <a:latin typeface="Nunito"/>
                          <a:ea typeface="Nunito"/>
                          <a:cs typeface="Nunito"/>
                          <a:sym typeface="Nunito"/>
                        </a:rPr>
                        <a:t>Move around from breakout room to breakout room to “walk around the classroom.”</a:t>
                      </a:r>
                      <a:endParaRPr b="1" sz="1000">
                        <a:solidFill>
                          <a:srgbClr val="000000"/>
                        </a:solidFill>
                        <a:latin typeface="Nunito"/>
                        <a:ea typeface="Nunito"/>
                        <a:cs typeface="Nunito"/>
                        <a:sym typeface="Nunito"/>
                      </a:endParaRPr>
                    </a:p>
                  </a:txBody>
                  <a:tcPr marT="91425" marB="91425" marR="91425" marL="91425">
                    <a:solidFill>
                      <a:srgbClr val="FFFFFF"/>
                    </a:solidFill>
                  </a:tcPr>
                </a:tc>
              </a:tr>
            </a:tbl>
          </a:graphicData>
        </a:graphic>
      </p:graphicFrame>
      <p:sp>
        <p:nvSpPr>
          <p:cNvPr id="997" name="Google Shape;997;p103"/>
          <p:cNvSpPr txBox="1"/>
          <p:nvPr/>
        </p:nvSpPr>
        <p:spPr>
          <a:xfrm>
            <a:off x="1028700" y="948100"/>
            <a:ext cx="7080900" cy="400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Use the following quick tips for instructional guidance. </a:t>
            </a:r>
            <a:endParaRPr>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Nunito SemiBold"/>
                <a:ea typeface="Nunito SemiBold"/>
                <a:cs typeface="Nunito SemiBold"/>
                <a:sym typeface="Nunito SemiBold"/>
              </a:rPr>
              <a:t>‹#›</a:t>
            </a:fld>
            <a:endParaRPr>
              <a:latin typeface="Nunito SemiBold"/>
              <a:ea typeface="Nunito SemiBold"/>
              <a:cs typeface="Nunito SemiBold"/>
              <a:sym typeface="Nunito SemiBold"/>
            </a:endParaRPr>
          </a:p>
        </p:txBody>
      </p:sp>
      <p:sp>
        <p:nvSpPr>
          <p:cNvPr id="1328" name="Google Shape;1328;p130"/>
          <p:cNvSpPr/>
          <p:nvPr/>
        </p:nvSpPr>
        <p:spPr>
          <a:xfrm>
            <a:off x="2286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0"/>
          <p:cNvSpPr/>
          <p:nvPr/>
        </p:nvSpPr>
        <p:spPr>
          <a:xfrm>
            <a:off x="57150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30"/>
          <p:cNvSpPr/>
          <p:nvPr/>
        </p:nvSpPr>
        <p:spPr>
          <a:xfrm>
            <a:off x="2932214"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30"/>
          <p:cNvSpPr txBox="1"/>
          <p:nvPr>
            <p:ph idx="4294967295" type="subTitle"/>
          </p:nvPr>
        </p:nvSpPr>
        <p:spPr>
          <a:xfrm>
            <a:off x="3432014" y="2895600"/>
            <a:ext cx="2202300" cy="4572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t>AI is a tool people can use to be more productive, but it still requires human expertise. </a:t>
            </a:r>
            <a:endParaRPr/>
          </a:p>
        </p:txBody>
      </p:sp>
      <p:sp>
        <p:nvSpPr>
          <p:cNvPr id="1332" name="Google Shape;1332;p130"/>
          <p:cNvSpPr txBox="1"/>
          <p:nvPr>
            <p:ph idx="4294967295" type="subTitle"/>
          </p:nvPr>
        </p:nvSpPr>
        <p:spPr>
          <a:xfrm>
            <a:off x="592050" y="2619375"/>
            <a:ext cx="2475000" cy="215400"/>
          </a:xfrm>
          <a:prstGeom prst="rect">
            <a:avLst/>
          </a:prstGeom>
        </p:spPr>
        <p:txBody>
          <a:bodyPr anchorCtr="0" anchor="t" bIns="0" lIns="0" spcFirstLastPara="1" rIns="0" wrap="square" tIns="0">
            <a:spAutoFit/>
          </a:bodyPr>
          <a:lstStyle/>
          <a:p>
            <a:pPr indent="0" lvl="0" marL="0" rtl="0" algn="ctr">
              <a:spcBef>
                <a:spcPts val="0"/>
              </a:spcBef>
              <a:spcAft>
                <a:spcPts val="1000"/>
              </a:spcAft>
              <a:buNone/>
            </a:pPr>
            <a:r>
              <a:rPr b="1" lang="en" sz="1400">
                <a:latin typeface="Barlow Semi Condensed"/>
                <a:ea typeface="Barlow Semi Condensed"/>
                <a:cs typeface="Barlow Semi Condensed"/>
                <a:sym typeface="Barlow Semi Condensed"/>
              </a:rPr>
              <a:t>AI is More Than ChatGPT</a:t>
            </a:r>
            <a:endParaRPr/>
          </a:p>
        </p:txBody>
      </p:sp>
      <p:sp>
        <p:nvSpPr>
          <p:cNvPr id="1333" name="Google Shape;1333;p130"/>
          <p:cNvSpPr txBox="1"/>
          <p:nvPr>
            <p:ph idx="4294967295" type="subTitle"/>
          </p:nvPr>
        </p:nvSpPr>
        <p:spPr>
          <a:xfrm>
            <a:off x="728400" y="2895600"/>
            <a:ext cx="2202300" cy="457200"/>
          </a:xfrm>
          <a:prstGeom prst="rect">
            <a:avLst/>
          </a:prstGeom>
          <a:noFill/>
        </p:spPr>
        <p:txBody>
          <a:bodyPr anchorCtr="0" anchor="t" bIns="0" lIns="0" spcFirstLastPara="1" rIns="0" wrap="square" tIns="0">
            <a:noAutofit/>
          </a:bodyPr>
          <a:lstStyle/>
          <a:p>
            <a:pPr indent="0" lvl="0" marL="0" rtl="0" algn="ctr">
              <a:spcBef>
                <a:spcPts val="0"/>
              </a:spcBef>
              <a:spcAft>
                <a:spcPts val="1000"/>
              </a:spcAft>
              <a:buNone/>
            </a:pPr>
            <a:r>
              <a:rPr lang="en"/>
              <a:t>Large Language Models like ChatGPT are just one small part of Artificial </a:t>
            </a:r>
            <a:r>
              <a:rPr lang="en"/>
              <a:t>intelligence</a:t>
            </a:r>
            <a:r>
              <a:rPr lang="en"/>
              <a:t> as a whole.</a:t>
            </a:r>
            <a:endParaRPr/>
          </a:p>
        </p:txBody>
      </p:sp>
      <p:sp>
        <p:nvSpPr>
          <p:cNvPr id="1334" name="Google Shape;1334;p130"/>
          <p:cNvSpPr txBox="1"/>
          <p:nvPr>
            <p:ph idx="4294967295" type="subTitle"/>
          </p:nvPr>
        </p:nvSpPr>
        <p:spPr>
          <a:xfrm>
            <a:off x="3295664" y="2619375"/>
            <a:ext cx="2475000" cy="2286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b="1" lang="en" sz="1400">
                <a:latin typeface="Barlow Semi Condensed"/>
                <a:ea typeface="Barlow Semi Condensed"/>
                <a:cs typeface="Barlow Semi Condensed"/>
                <a:sym typeface="Barlow Semi Condensed"/>
              </a:rPr>
              <a:t>AI is a Tool</a:t>
            </a:r>
            <a:endParaRPr/>
          </a:p>
        </p:txBody>
      </p:sp>
      <p:sp>
        <p:nvSpPr>
          <p:cNvPr id="1335" name="Google Shape;1335;p130"/>
          <p:cNvSpPr txBox="1"/>
          <p:nvPr>
            <p:ph idx="4294967295" type="subTitle"/>
          </p:nvPr>
        </p:nvSpPr>
        <p:spPr>
          <a:xfrm>
            <a:off x="6078450" y="2619375"/>
            <a:ext cx="2475000" cy="2286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b="1" lang="en" sz="1400">
                <a:latin typeface="Barlow Semi Condensed"/>
                <a:ea typeface="Barlow Semi Condensed"/>
                <a:cs typeface="Barlow Semi Condensed"/>
                <a:sym typeface="Barlow Semi Condensed"/>
              </a:rPr>
              <a:t>AI Should be Used Responsibly</a:t>
            </a:r>
            <a:endParaRPr b="1" sz="1400">
              <a:latin typeface="Barlow Semi Condensed"/>
              <a:ea typeface="Barlow Semi Condensed"/>
              <a:cs typeface="Barlow Semi Condensed"/>
              <a:sym typeface="Barlow Semi Condensed"/>
            </a:endParaRPr>
          </a:p>
        </p:txBody>
      </p:sp>
      <p:sp>
        <p:nvSpPr>
          <p:cNvPr id="1336" name="Google Shape;1336;p130"/>
          <p:cNvSpPr txBox="1"/>
          <p:nvPr>
            <p:ph idx="4294967295" type="subTitle"/>
          </p:nvPr>
        </p:nvSpPr>
        <p:spPr>
          <a:xfrm>
            <a:off x="6214800" y="2895600"/>
            <a:ext cx="2202300" cy="4572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t>Understanding data privacy and ethics is a critical part of using AI effectively and safely at work.</a:t>
            </a:r>
            <a:endParaRPr/>
          </a:p>
        </p:txBody>
      </p:sp>
      <p:grpSp>
        <p:nvGrpSpPr>
          <p:cNvPr id="1337" name="Google Shape;1337;p130"/>
          <p:cNvGrpSpPr/>
          <p:nvPr/>
        </p:nvGrpSpPr>
        <p:grpSpPr>
          <a:xfrm>
            <a:off x="4215014" y="1659213"/>
            <a:ext cx="636300" cy="636300"/>
            <a:chOff x="4206613" y="1659213"/>
            <a:chExt cx="636300" cy="636300"/>
          </a:xfrm>
        </p:grpSpPr>
        <p:sp>
          <p:nvSpPr>
            <p:cNvPr id="1338" name="Google Shape;1338;p130"/>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130"/>
            <p:cNvPicPr preferRelativeResize="0"/>
            <p:nvPr/>
          </p:nvPicPr>
          <p:blipFill rotWithShape="1">
            <a:blip r:embed="rId3">
              <a:alphaModFix/>
            </a:blip>
            <a:srcRect b="0" l="0" r="0" t="0"/>
            <a:stretch/>
          </p:blipFill>
          <p:spPr>
            <a:xfrm>
              <a:off x="4233526" y="1725472"/>
              <a:ext cx="503652" cy="503652"/>
            </a:xfrm>
            <a:prstGeom prst="rect">
              <a:avLst/>
            </a:prstGeom>
            <a:noFill/>
            <a:ln>
              <a:noFill/>
            </a:ln>
          </p:spPr>
        </p:pic>
      </p:grpSp>
      <p:grpSp>
        <p:nvGrpSpPr>
          <p:cNvPr id="1340" name="Google Shape;1340;p130"/>
          <p:cNvGrpSpPr/>
          <p:nvPr/>
        </p:nvGrpSpPr>
        <p:grpSpPr>
          <a:xfrm>
            <a:off x="6997800" y="1659213"/>
            <a:ext cx="636300" cy="636300"/>
            <a:chOff x="4206613" y="1659213"/>
            <a:chExt cx="636300" cy="636300"/>
          </a:xfrm>
        </p:grpSpPr>
        <p:sp>
          <p:nvSpPr>
            <p:cNvPr id="1341" name="Google Shape;1341;p130"/>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30"/>
            <p:cNvPicPr preferRelativeResize="0"/>
            <p:nvPr/>
          </p:nvPicPr>
          <p:blipFill rotWithShape="1">
            <a:blip r:embed="rId3">
              <a:alphaModFix/>
            </a:blip>
            <a:srcRect b="0" l="0" r="0" t="0"/>
            <a:stretch/>
          </p:blipFill>
          <p:spPr>
            <a:xfrm>
              <a:off x="4233526" y="1725472"/>
              <a:ext cx="503652" cy="503652"/>
            </a:xfrm>
            <a:prstGeom prst="rect">
              <a:avLst/>
            </a:prstGeom>
            <a:noFill/>
            <a:ln>
              <a:noFill/>
            </a:ln>
          </p:spPr>
        </p:pic>
      </p:grpSp>
      <p:grpSp>
        <p:nvGrpSpPr>
          <p:cNvPr id="1343" name="Google Shape;1343;p130"/>
          <p:cNvGrpSpPr/>
          <p:nvPr/>
        </p:nvGrpSpPr>
        <p:grpSpPr>
          <a:xfrm>
            <a:off x="1511463" y="1659213"/>
            <a:ext cx="636300" cy="636300"/>
            <a:chOff x="1511463" y="1659213"/>
            <a:chExt cx="636300" cy="636300"/>
          </a:xfrm>
        </p:grpSpPr>
        <p:sp>
          <p:nvSpPr>
            <p:cNvPr id="1344" name="Google Shape;1344;p130"/>
            <p:cNvSpPr/>
            <p:nvPr/>
          </p:nvSpPr>
          <p:spPr>
            <a:xfrm>
              <a:off x="151146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5" name="Google Shape;1345;p130"/>
            <p:cNvPicPr preferRelativeResize="0"/>
            <p:nvPr/>
          </p:nvPicPr>
          <p:blipFill rotWithShape="1">
            <a:blip r:embed="rId3">
              <a:alphaModFix/>
            </a:blip>
            <a:srcRect b="0" l="0" r="0" t="0"/>
            <a:stretch/>
          </p:blipFill>
          <p:spPr>
            <a:xfrm>
              <a:off x="1538376" y="1725472"/>
              <a:ext cx="503652" cy="503652"/>
            </a:xfrm>
            <a:prstGeom prst="rect">
              <a:avLst/>
            </a:prstGeom>
            <a:noFill/>
            <a:ln>
              <a:noFill/>
            </a:ln>
          </p:spPr>
        </p:pic>
      </p:grpSp>
      <p:sp>
        <p:nvSpPr>
          <p:cNvPr id="1346" name="Google Shape;1346;p130"/>
          <p:cNvSpPr/>
          <p:nvPr/>
        </p:nvSpPr>
        <p:spPr>
          <a:xfrm>
            <a:off x="545650" y="228600"/>
            <a:ext cx="381000" cy="76200"/>
          </a:xfrm>
          <a:prstGeom prst="rect">
            <a:avLst/>
          </a:prstGeom>
          <a:solidFill>
            <a:srgbClr val="3DBED4"/>
          </a:solidFill>
          <a:ln cap="flat" cmpd="sng" w="9525">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1" name="Shape 1001"/>
        <p:cNvGrpSpPr/>
        <p:nvPr/>
      </p:nvGrpSpPr>
      <p:grpSpPr>
        <a:xfrm>
          <a:off x="0" y="0"/>
          <a:ext cx="0" cy="0"/>
          <a:chOff x="0" y="0"/>
          <a:chExt cx="0" cy="0"/>
        </a:xfrm>
      </p:grpSpPr>
      <p:sp>
        <p:nvSpPr>
          <p:cNvPr id="1002" name="Google Shape;1002;p104"/>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Teaching Guide (Cont.)</a:t>
            </a:r>
            <a:endParaRPr/>
          </a:p>
        </p:txBody>
      </p:sp>
      <p:sp>
        <p:nvSpPr>
          <p:cNvPr id="1003" name="Google Shape;1003;p10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4" name="Google Shape;1004;p104"/>
          <p:cNvGraphicFramePr/>
          <p:nvPr/>
        </p:nvGraphicFramePr>
        <p:xfrm>
          <a:off x="1255563" y="1097325"/>
          <a:ext cx="3000000" cy="3000000"/>
        </p:xfrm>
        <a:graphic>
          <a:graphicData uri="http://schemas.openxmlformats.org/drawingml/2006/table">
            <a:tbl>
              <a:tblPr>
                <a:noFill/>
                <a:tableStyleId>{D783344A-70B0-4B8F-B2CC-FC0C1CADF111}</a:tableStyleId>
              </a:tblPr>
              <a:tblGrid>
                <a:gridCol w="2000800"/>
                <a:gridCol w="4973225"/>
              </a:tblGrid>
              <a:tr h="381450">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Title</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What to Do</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lnB cap="flat" cmpd="sng" w="9525">
                      <a:solidFill>
                        <a:srgbClr val="9E9E9E"/>
                      </a:solidFill>
                      <a:prstDash val="solid"/>
                      <a:round/>
                      <a:headEnd len="sm" w="sm" type="none"/>
                      <a:tailEnd len="sm" w="sm" type="none"/>
                    </a:lnB>
                    <a:solidFill>
                      <a:schemeClr val="dk1"/>
                    </a:solidFill>
                  </a:tcPr>
                </a:tc>
              </a:tr>
              <a:tr h="385125">
                <a:tc>
                  <a:txBody>
                    <a:bodyPr/>
                    <a:lstStyle/>
                    <a:p>
                      <a:pPr indent="0" lvl="0" marL="91440" marR="91440" rtl="0" algn="l">
                        <a:spcBef>
                          <a:spcPts val="0"/>
                        </a:spcBef>
                        <a:spcAft>
                          <a:spcPts val="0"/>
                        </a:spcAft>
                        <a:buNone/>
                      </a:pPr>
                      <a:r>
                        <a:rPr lang="en" sz="1100">
                          <a:latin typeface="Nunito"/>
                          <a:ea typeface="Nunito"/>
                          <a:cs typeface="Nunito"/>
                          <a:sym typeface="Nunito"/>
                        </a:rPr>
                        <a:t>Discussions</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None/>
                      </a:pPr>
                      <a:r>
                        <a:rPr b="1" lang="en" sz="1100">
                          <a:solidFill>
                            <a:srgbClr val="000000"/>
                          </a:solidFill>
                          <a:latin typeface="Nunito"/>
                          <a:ea typeface="Nunito"/>
                          <a:cs typeface="Nunito"/>
                          <a:sym typeface="Nunito"/>
                        </a:rPr>
                        <a:t>Whole-Class Discussions</a:t>
                      </a:r>
                      <a:endParaRPr b="1" sz="1100">
                        <a:latin typeface="Nunito"/>
                        <a:ea typeface="Nunito"/>
                        <a:cs typeface="Nunito"/>
                        <a:sym typeface="Nunito"/>
                      </a:endParaRPr>
                    </a:p>
                    <a:p>
                      <a:pPr indent="0" lvl="0" marL="91440" marR="91440" rtl="0" algn="l">
                        <a:spcBef>
                          <a:spcPts val="1000"/>
                        </a:spcBef>
                        <a:spcAft>
                          <a:spcPts val="1000"/>
                        </a:spcAft>
                        <a:buNone/>
                      </a:pPr>
                      <a:r>
                        <a:rPr lang="en" sz="1100">
                          <a:solidFill>
                            <a:srgbClr val="000000"/>
                          </a:solidFill>
                          <a:latin typeface="Nunito"/>
                          <a:ea typeface="Nunito"/>
                          <a:cs typeface="Nunito"/>
                          <a:sym typeface="Nunito"/>
                        </a:rPr>
                        <a:t>Screenshot the slide and put in the </a:t>
                      </a:r>
                      <a:r>
                        <a:rPr lang="en" sz="1100">
                          <a:latin typeface="Nunito"/>
                          <a:ea typeface="Nunito"/>
                          <a:cs typeface="Nunito"/>
                          <a:sym typeface="Nunito"/>
                        </a:rPr>
                        <a:t>discussion forum or </a:t>
                      </a:r>
                      <a:r>
                        <a:rPr lang="en" sz="1100">
                          <a:solidFill>
                            <a:srgbClr val="000000"/>
                          </a:solidFill>
                          <a:latin typeface="Nunito"/>
                          <a:ea typeface="Nunito"/>
                          <a:cs typeface="Nunito"/>
                          <a:sym typeface="Nunito"/>
                        </a:rPr>
                        <a:t>Slack channel. Some students may not have two monitors. You should stop sharing your screen so they can see each other’s faces during the discussion.</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5125">
                <a:tc>
                  <a:txBody>
                    <a:bodyPr/>
                    <a:lstStyle/>
                    <a:p>
                      <a:pPr indent="0" lvl="0" marL="91440" marR="91440" rtl="0" algn="l">
                        <a:spcBef>
                          <a:spcPts val="0"/>
                        </a:spcBef>
                        <a:spcAft>
                          <a:spcPts val="0"/>
                        </a:spcAft>
                        <a:buNone/>
                      </a:pPr>
                      <a:r>
                        <a:rPr lang="en" sz="1100">
                          <a:latin typeface="Nunito"/>
                          <a:ea typeface="Nunito"/>
                          <a:cs typeface="Nunito"/>
                          <a:sym typeface="Nunito"/>
                        </a:rPr>
                        <a:t>Solo Activities</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91440" marR="91440" rtl="0" algn="l">
                        <a:spcBef>
                          <a:spcPts val="0"/>
                        </a:spcBef>
                        <a:spcAft>
                          <a:spcPts val="0"/>
                        </a:spcAft>
                        <a:buNone/>
                      </a:pPr>
                      <a:r>
                        <a:rPr b="1" lang="en" sz="1100">
                          <a:latin typeface="Nunito"/>
                          <a:ea typeface="Nunito"/>
                          <a:cs typeface="Nunito"/>
                          <a:sym typeface="Nunito"/>
                        </a:rPr>
                        <a:t>Solo Activities</a:t>
                      </a:r>
                      <a:endParaRPr b="1" sz="1100">
                        <a:latin typeface="Nunito"/>
                        <a:ea typeface="Nunito"/>
                        <a:cs typeface="Nunito"/>
                        <a:sym typeface="Nunito"/>
                      </a:endParaRPr>
                    </a:p>
                    <a:p>
                      <a:pPr indent="-154939" lvl="0" marL="365760" marR="91440" rtl="0" algn="l">
                        <a:lnSpc>
                          <a:spcPct val="115000"/>
                        </a:lnSpc>
                        <a:spcBef>
                          <a:spcPts val="1000"/>
                        </a:spcBef>
                        <a:spcAft>
                          <a:spcPts val="0"/>
                        </a:spcAft>
                        <a:buSzPts val="1000"/>
                        <a:buFont typeface="Nunito"/>
                        <a:buChar char="●"/>
                      </a:pPr>
                      <a:r>
                        <a:rPr lang="en" sz="1000">
                          <a:latin typeface="Nunito"/>
                          <a:ea typeface="Nunito"/>
                          <a:cs typeface="Nunito"/>
                          <a:sym typeface="Nunito"/>
                        </a:rPr>
                        <a:t>Screenshot the slide and drop it in the discussion forum or Slack channel.</a:t>
                      </a:r>
                      <a:endParaRPr sz="1000">
                        <a:latin typeface="Nunito"/>
                        <a:ea typeface="Nunito"/>
                        <a:cs typeface="Nunito"/>
                        <a:sym typeface="Nunito"/>
                      </a:endParaRPr>
                    </a:p>
                    <a:p>
                      <a:pPr indent="-154939" lvl="0" marL="365760" marR="91440" rtl="0" algn="l">
                        <a:lnSpc>
                          <a:spcPct val="115000"/>
                        </a:lnSpc>
                        <a:spcBef>
                          <a:spcPts val="0"/>
                        </a:spcBef>
                        <a:spcAft>
                          <a:spcPts val="0"/>
                        </a:spcAft>
                        <a:buSzPts val="1000"/>
                        <a:buFont typeface="Nunito"/>
                        <a:buChar char="●"/>
                      </a:pPr>
                      <a:r>
                        <a:rPr lang="en" sz="1000">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10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5125">
                <a:tc>
                  <a:txBody>
                    <a:bodyPr/>
                    <a:lstStyle/>
                    <a:p>
                      <a:pPr indent="0" lvl="0" marL="91440" marR="91440" rtl="0" algn="l">
                        <a:spcBef>
                          <a:spcPts val="0"/>
                        </a:spcBef>
                        <a:spcAft>
                          <a:spcPts val="0"/>
                        </a:spcAft>
                        <a:buNone/>
                      </a:pPr>
                      <a:r>
                        <a:rPr lang="en" sz="1100">
                          <a:latin typeface="Nunito"/>
                          <a:ea typeface="Nunito"/>
                          <a:cs typeface="Nunito"/>
                          <a:sym typeface="Nunito"/>
                        </a:rPr>
                        <a:t>Homework</a:t>
                      </a:r>
                      <a:endParaRPr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spcBef>
                          <a:spcPts val="0"/>
                        </a:spcBef>
                        <a:spcAft>
                          <a:spcPts val="0"/>
                        </a:spcAft>
                        <a:buNone/>
                      </a:pPr>
                      <a:r>
                        <a:rPr lang="en" sz="1100">
                          <a:latin typeface="Nunito"/>
                          <a:ea typeface="Nunito"/>
                          <a:cs typeface="Nunito"/>
                          <a:sym typeface="Nunito"/>
                        </a:rPr>
                        <a:t>Share homework guidelines in the discussion forum or Slack channel. </a:t>
                      </a:r>
                      <a:endParaRPr b="1" sz="11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5"/>
          <p:cNvSpPr txBox="1"/>
          <p:nvPr>
            <p:ph type="ctrTitle"/>
          </p:nvPr>
        </p:nvSpPr>
        <p:spPr>
          <a:xfrm>
            <a:off x="685800" y="3036100"/>
            <a:ext cx="4731000" cy="22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010" name="Google Shape;1010;p105"/>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011" name="Google Shape;1011;p105"/>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Understanding Generative AI</a:t>
            </a:r>
            <a:endParaRPr sz="6000"/>
          </a:p>
        </p:txBody>
      </p:sp>
      <p:sp>
        <p:nvSpPr>
          <p:cNvPr id="1012" name="Google Shape;1012;p105"/>
          <p:cNvSpPr txBox="1"/>
          <p:nvPr>
            <p:ph idx="4" type="ctrTitle"/>
          </p:nvPr>
        </p:nvSpPr>
        <p:spPr>
          <a:xfrm>
            <a:off x="685800" y="3063238"/>
            <a:ext cx="47310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Leveraging Generative AI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6" name="Shape 1016"/>
        <p:cNvGrpSpPr/>
        <p:nvPr/>
      </p:nvGrpSpPr>
      <p:grpSpPr>
        <a:xfrm>
          <a:off x="0" y="0"/>
          <a:ext cx="0" cy="0"/>
          <a:chOff x="0" y="0"/>
          <a:chExt cx="0" cy="0"/>
        </a:xfrm>
      </p:grpSpPr>
      <p:sp>
        <p:nvSpPr>
          <p:cNvPr id="1017" name="Google Shape;1017;p10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18" name="Google Shape;1018;p106"/>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a:t>
            </a:r>
            <a:endParaRPr b="1" sz="3000">
              <a:latin typeface="Barlow Condensed"/>
              <a:ea typeface="Barlow Condensed"/>
              <a:cs typeface="Barlow Condensed"/>
              <a:sym typeface="Barlow Condensed"/>
            </a:endParaRPr>
          </a:p>
        </p:txBody>
      </p:sp>
      <p:sp>
        <p:nvSpPr>
          <p:cNvPr id="1019" name="Google Shape;1019;p106"/>
          <p:cNvSpPr txBox="1"/>
          <p:nvPr>
            <p:ph idx="4294967295" type="subTitle"/>
          </p:nvPr>
        </p:nvSpPr>
        <p:spPr>
          <a:xfrm>
            <a:off x="457200" y="1589075"/>
            <a:ext cx="4989000" cy="25737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Define Large Language Models (LLMs) and Generative AI</a:t>
            </a:r>
            <a:endParaRPr sz="1800"/>
          </a:p>
          <a:p>
            <a:pPr indent="-342900" lvl="0" marL="457200" rtl="0" algn="l">
              <a:spcBef>
                <a:spcPts val="1000"/>
              </a:spcBef>
              <a:spcAft>
                <a:spcPts val="0"/>
              </a:spcAft>
              <a:buClr>
                <a:schemeClr val="dk2"/>
              </a:buClr>
              <a:buSzPts val="1800"/>
              <a:buChar char="⮕"/>
            </a:pPr>
            <a:r>
              <a:rPr lang="en" sz="1800"/>
              <a:t>Summarize how</a:t>
            </a:r>
            <a:r>
              <a:rPr lang="en" sz="1800"/>
              <a:t> LLMs generate responses</a:t>
            </a:r>
            <a:endParaRPr sz="1800"/>
          </a:p>
          <a:p>
            <a:pPr indent="-342900" lvl="0" marL="457200" rtl="0" algn="l">
              <a:spcBef>
                <a:spcPts val="1000"/>
              </a:spcBef>
              <a:spcAft>
                <a:spcPts val="0"/>
              </a:spcAft>
              <a:buClr>
                <a:schemeClr val="dk2"/>
              </a:buClr>
              <a:buSzPts val="1800"/>
              <a:buChar char="⮕"/>
            </a:pPr>
            <a:r>
              <a:rPr lang="en" sz="1800"/>
              <a:t>Identify potential advantages and disadvantages of generative AI tools</a:t>
            </a:r>
            <a:endParaRPr sz="1800"/>
          </a:p>
          <a:p>
            <a:pPr indent="-342900" lvl="0" marL="457200" rtl="0" algn="l">
              <a:spcBef>
                <a:spcPts val="1000"/>
              </a:spcBef>
              <a:spcAft>
                <a:spcPts val="1000"/>
              </a:spcAft>
              <a:buClr>
                <a:schemeClr val="dk2"/>
              </a:buClr>
              <a:buSzPts val="1800"/>
              <a:buChar char="⮕"/>
            </a:pPr>
            <a:r>
              <a:rPr lang="en" sz="1800"/>
              <a:t>Identify the real-world concerns and implications of generative AI tools</a:t>
            </a:r>
            <a:endParaRPr sz="1800"/>
          </a:p>
        </p:txBody>
      </p:sp>
      <p:sp>
        <p:nvSpPr>
          <p:cNvPr id="1020" name="Google Shape;1020;p106"/>
          <p:cNvSpPr txBox="1"/>
          <p:nvPr>
            <p:ph idx="4294967295" type="subTitle"/>
          </p:nvPr>
        </p:nvSpPr>
        <p:spPr>
          <a:xfrm>
            <a:off x="457200" y="857100"/>
            <a:ext cx="5139000" cy="5403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1800"/>
              <a:t>By the end of the lesson, you will be able to…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7"/>
          <p:cNvSpPr txBox="1"/>
          <p:nvPr>
            <p:ph type="ctrTitle"/>
          </p:nvPr>
        </p:nvSpPr>
        <p:spPr>
          <a:xfrm>
            <a:off x="1028700" y="2858650"/>
            <a:ext cx="5693100" cy="8865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4800">
                <a:solidFill>
                  <a:schemeClr val="accent2"/>
                </a:solidFill>
              </a:rPr>
              <a:t>What are Large Language Models (LLMs)?</a:t>
            </a:r>
            <a:endParaRPr sz="4800">
              <a:solidFill>
                <a:schemeClr val="accent2"/>
              </a:solidFill>
            </a:endParaRPr>
          </a:p>
        </p:txBody>
      </p:sp>
      <p:sp>
        <p:nvSpPr>
          <p:cNvPr id="1026" name="Google Shape;1026;p107"/>
          <p:cNvSpPr/>
          <p:nvPr/>
        </p:nvSpPr>
        <p:spPr>
          <a:xfrm>
            <a:off x="0" y="0"/>
            <a:ext cx="696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107"/>
          <p:cNvPicPr preferRelativeResize="0"/>
          <p:nvPr/>
        </p:nvPicPr>
        <p:blipFill>
          <a:blip r:embed="rId3">
            <a:alphaModFix/>
          </a:blip>
          <a:stretch>
            <a:fillRect/>
          </a:stretch>
        </p:blipFill>
        <p:spPr>
          <a:xfrm>
            <a:off x="7240850" y="651625"/>
            <a:ext cx="1143000" cy="1524000"/>
          </a:xfrm>
          <a:prstGeom prst="rect">
            <a:avLst/>
          </a:prstGeom>
          <a:noFill/>
          <a:ln>
            <a:noFill/>
          </a:ln>
        </p:spPr>
      </p:pic>
      <p:sp>
        <p:nvSpPr>
          <p:cNvPr id="1028" name="Google Shape;1028;p107"/>
          <p:cNvSpPr txBox="1"/>
          <p:nvPr>
            <p:ph idx="2" type="ctrTitle"/>
          </p:nvPr>
        </p:nvSpPr>
        <p:spPr>
          <a:xfrm>
            <a:off x="1028700" y="37451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dk1"/>
                </a:solidFill>
              </a:rPr>
              <a:t>Understanding Generative AI Tools</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08"/>
          <p:cNvSpPr/>
          <p:nvPr/>
        </p:nvSpPr>
        <p:spPr>
          <a:xfrm>
            <a:off x="7921150" y="97325"/>
            <a:ext cx="1167900" cy="80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0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5" name="Google Shape;1035;p108"/>
          <p:cNvSpPr txBox="1"/>
          <p:nvPr>
            <p:ph idx="1" type="body"/>
          </p:nvPr>
        </p:nvSpPr>
        <p:spPr>
          <a:xfrm>
            <a:off x="1142150" y="1402375"/>
            <a:ext cx="5268000" cy="1169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Barlow"/>
              <a:buChar char="➔"/>
            </a:pPr>
            <a:r>
              <a:rPr lang="en" sz="1800">
                <a:latin typeface="Barlow"/>
                <a:ea typeface="Barlow"/>
                <a:cs typeface="Barlow"/>
                <a:sym typeface="Barlow"/>
              </a:rPr>
              <a:t>Take a few moments to consider the question below</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Be ready to share your answers to the class</a:t>
            </a:r>
            <a:endParaRPr sz="1800">
              <a:latin typeface="Barlow"/>
              <a:ea typeface="Barlow"/>
              <a:cs typeface="Barlow"/>
              <a:sym typeface="Barlow"/>
            </a:endParaRPr>
          </a:p>
        </p:txBody>
      </p:sp>
      <p:sp>
        <p:nvSpPr>
          <p:cNvPr id="1036" name="Google Shape;1036;p108"/>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sp>
        <p:nvSpPr>
          <p:cNvPr id="1037" name="Google Shape;1037;p108"/>
          <p:cNvSpPr txBox="1"/>
          <p:nvPr>
            <p:ph idx="4294967295" type="ctrTitle"/>
          </p:nvPr>
        </p:nvSpPr>
        <p:spPr>
          <a:xfrm rot="-5400000">
            <a:off x="-1027794" y="1793500"/>
            <a:ext cx="2802300" cy="3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b="0" lang="en" sz="2000">
                <a:latin typeface="Barlow Semi Condensed"/>
                <a:ea typeface="Barlow Semi Condensed"/>
                <a:cs typeface="Barlow Semi Condensed"/>
                <a:sym typeface="Barlow Semi Condensed"/>
              </a:rPr>
              <a:t>Reliability and Accuracy</a:t>
            </a:r>
            <a:endParaRPr b="0" sz="2000">
              <a:latin typeface="Barlow Semi Condensed"/>
              <a:ea typeface="Barlow Semi Condensed"/>
              <a:cs typeface="Barlow Semi Condensed"/>
              <a:sym typeface="Barlow Semi Condensed"/>
            </a:endParaRPr>
          </a:p>
        </p:txBody>
      </p:sp>
      <p:sp>
        <p:nvSpPr>
          <p:cNvPr id="1038" name="Google Shape;1038;p10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039" name="Google Shape;1039;p108"/>
          <p:cNvSpPr txBox="1"/>
          <p:nvPr/>
        </p:nvSpPr>
        <p:spPr>
          <a:xfrm>
            <a:off x="1142150" y="457200"/>
            <a:ext cx="7104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Discussion: Artificial Intelligence</a:t>
            </a:r>
            <a:endParaRPr b="1" sz="3000">
              <a:solidFill>
                <a:srgbClr val="222222"/>
              </a:solidFill>
              <a:latin typeface="Barlow Condensed"/>
              <a:ea typeface="Barlow Condensed"/>
              <a:cs typeface="Barlow Condensed"/>
              <a:sym typeface="Barlow Condensed"/>
            </a:endParaRPr>
          </a:p>
        </p:txBody>
      </p:sp>
      <p:sp>
        <p:nvSpPr>
          <p:cNvPr id="1040" name="Google Shape;1040;p108"/>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08"/>
          <p:cNvSpPr txBox="1"/>
          <p:nvPr/>
        </p:nvSpPr>
        <p:spPr>
          <a:xfrm>
            <a:off x="2812175" y="2891100"/>
            <a:ext cx="5326500" cy="9543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2000">
                <a:solidFill>
                  <a:schemeClr val="dk1"/>
                </a:solidFill>
                <a:latin typeface="Barlow"/>
                <a:ea typeface="Barlow"/>
                <a:cs typeface="Barlow"/>
                <a:sym typeface="Barlow"/>
              </a:rPr>
              <a:t>What comes to mind when you hear </a:t>
            </a:r>
            <a:r>
              <a:rPr b="1" lang="en" sz="2000">
                <a:solidFill>
                  <a:schemeClr val="dk1"/>
                </a:solidFill>
                <a:latin typeface="Barlow"/>
                <a:ea typeface="Barlow"/>
                <a:cs typeface="Barlow"/>
                <a:sym typeface="Barlow"/>
              </a:rPr>
              <a:t>Artificial Intelligence</a:t>
            </a:r>
            <a:r>
              <a:rPr lang="en" sz="2000">
                <a:solidFill>
                  <a:schemeClr val="dk1"/>
                </a:solidFill>
                <a:latin typeface="Barlow"/>
                <a:ea typeface="Barlow"/>
                <a:cs typeface="Barlow"/>
                <a:sym typeface="Barlow"/>
              </a:rPr>
              <a:t>?</a:t>
            </a:r>
            <a:endParaRPr sz="20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5" name="Shape 1045"/>
        <p:cNvGrpSpPr/>
        <p:nvPr/>
      </p:nvGrpSpPr>
      <p:grpSpPr>
        <a:xfrm>
          <a:off x="0" y="0"/>
          <a:ext cx="0" cy="0"/>
          <a:chOff x="0" y="0"/>
          <a:chExt cx="0" cy="0"/>
        </a:xfrm>
      </p:grpSpPr>
      <p:sp>
        <p:nvSpPr>
          <p:cNvPr id="1046" name="Google Shape;1046;p109"/>
          <p:cNvSpPr txBox="1"/>
          <p:nvPr>
            <p:ph type="title"/>
          </p:nvPr>
        </p:nvSpPr>
        <p:spPr>
          <a:xfrm>
            <a:off x="1070550" y="473250"/>
            <a:ext cx="81411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Defining AI , Generative AI, and LLMs</a:t>
            </a:r>
            <a:endParaRPr/>
          </a:p>
        </p:txBody>
      </p:sp>
      <p:sp>
        <p:nvSpPr>
          <p:cNvPr id="1047" name="Google Shape;1047;p10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8" name="Google Shape;1048;p109"/>
          <p:cNvSpPr txBox="1"/>
          <p:nvPr/>
        </p:nvSpPr>
        <p:spPr>
          <a:xfrm>
            <a:off x="545650" y="1093709"/>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Artificial Intelligence </a:t>
            </a:r>
            <a:endParaRPr sz="1800">
              <a:latin typeface="Barlow Semi Condensed"/>
              <a:ea typeface="Barlow Semi Condensed"/>
              <a:cs typeface="Barlow Semi Condensed"/>
              <a:sym typeface="Barlow Semi Condensed"/>
            </a:endParaRPr>
          </a:p>
        </p:txBody>
      </p:sp>
      <p:sp>
        <p:nvSpPr>
          <p:cNvPr id="1049" name="Google Shape;1049;p109"/>
          <p:cNvSpPr/>
          <p:nvPr/>
        </p:nvSpPr>
        <p:spPr>
          <a:xfrm>
            <a:off x="2381250" y="1093700"/>
            <a:ext cx="5930100" cy="1138200"/>
          </a:xfrm>
          <a:prstGeom prst="rect">
            <a:avLst/>
          </a:prstGeom>
          <a:solidFill>
            <a:srgbClr val="37408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1050" name="Google Shape;1050;p109"/>
          <p:cNvSpPr txBox="1"/>
          <p:nvPr/>
        </p:nvSpPr>
        <p:spPr>
          <a:xfrm>
            <a:off x="2522775" y="1143025"/>
            <a:ext cx="5664300" cy="1061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rgbClr val="FFFFFF"/>
                </a:solidFill>
                <a:latin typeface="Barlow"/>
                <a:ea typeface="Barlow"/>
                <a:cs typeface="Barlow"/>
                <a:sym typeface="Barlow"/>
              </a:rPr>
              <a:t>The ability of machines to perform tasks that typically require human-like intelligence, such as learning, problem-solving, pattern recognition, and decision-making, using algorithms, data, and statistical models.</a:t>
            </a:r>
            <a:endParaRPr>
              <a:solidFill>
                <a:srgbClr val="FFFFFF"/>
              </a:solidFill>
              <a:latin typeface="Barlow"/>
              <a:ea typeface="Barlow"/>
              <a:cs typeface="Barlow"/>
              <a:sym typeface="Barlow"/>
            </a:endParaRPr>
          </a:p>
        </p:txBody>
      </p:sp>
      <p:sp>
        <p:nvSpPr>
          <p:cNvPr id="1051" name="Google Shape;1051;p109"/>
          <p:cNvSpPr txBox="1"/>
          <p:nvPr/>
        </p:nvSpPr>
        <p:spPr>
          <a:xfrm>
            <a:off x="545660" y="2429383"/>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Generative AI</a:t>
            </a:r>
            <a:endParaRPr sz="1800">
              <a:latin typeface="Barlow Semi Condensed"/>
              <a:ea typeface="Barlow Semi Condensed"/>
              <a:cs typeface="Barlow Semi Condensed"/>
              <a:sym typeface="Barlow Semi Condensed"/>
            </a:endParaRPr>
          </a:p>
        </p:txBody>
      </p:sp>
      <p:sp>
        <p:nvSpPr>
          <p:cNvPr id="1052" name="Google Shape;1052;p109"/>
          <p:cNvSpPr/>
          <p:nvPr/>
        </p:nvSpPr>
        <p:spPr>
          <a:xfrm>
            <a:off x="2381250" y="2356702"/>
            <a:ext cx="5519700" cy="988500"/>
          </a:xfrm>
          <a:prstGeom prst="rect">
            <a:avLst/>
          </a:prstGeom>
          <a:solidFill>
            <a:srgbClr val="3DBED4"/>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53" name="Google Shape;1053;p109"/>
          <p:cNvSpPr txBox="1"/>
          <p:nvPr/>
        </p:nvSpPr>
        <p:spPr>
          <a:xfrm>
            <a:off x="2522733" y="2417002"/>
            <a:ext cx="5259300" cy="874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dk1"/>
                </a:solidFill>
                <a:latin typeface="Barlow"/>
                <a:ea typeface="Barlow"/>
                <a:cs typeface="Barlow"/>
                <a:sym typeface="Barlow"/>
              </a:rPr>
              <a:t>A type of artificial intelligence that is capable of creating new, original content, such as images, music, and text, based on the patterns and styles it has learned from a dataset.</a:t>
            </a:r>
            <a:endParaRPr>
              <a:solidFill>
                <a:schemeClr val="dk1"/>
              </a:solidFill>
              <a:latin typeface="Barlow"/>
              <a:ea typeface="Barlow"/>
              <a:cs typeface="Barlow"/>
              <a:sym typeface="Barlow"/>
            </a:endParaRPr>
          </a:p>
        </p:txBody>
      </p:sp>
      <p:sp>
        <p:nvSpPr>
          <p:cNvPr id="1054" name="Google Shape;1054;p109"/>
          <p:cNvSpPr txBox="1"/>
          <p:nvPr/>
        </p:nvSpPr>
        <p:spPr>
          <a:xfrm>
            <a:off x="545662" y="3511377"/>
            <a:ext cx="17685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latin typeface="Barlow Semi Condensed"/>
                <a:ea typeface="Barlow Semi Condensed"/>
                <a:cs typeface="Barlow Semi Condensed"/>
                <a:sym typeface="Barlow Semi Condensed"/>
              </a:rPr>
              <a:t>Large Language Models</a:t>
            </a:r>
            <a:r>
              <a:rPr lang="en" sz="1800">
                <a:latin typeface="Barlow Semi Condensed"/>
                <a:ea typeface="Barlow Semi Condensed"/>
                <a:cs typeface="Barlow Semi Condensed"/>
                <a:sym typeface="Barlow Semi Condensed"/>
              </a:rPr>
              <a:t> </a:t>
            </a:r>
            <a:endParaRPr sz="1800">
              <a:latin typeface="Barlow Semi Condensed"/>
              <a:ea typeface="Barlow Semi Condensed"/>
              <a:cs typeface="Barlow Semi Condensed"/>
              <a:sym typeface="Barlow Semi Condensed"/>
            </a:endParaRPr>
          </a:p>
        </p:txBody>
      </p:sp>
      <p:sp>
        <p:nvSpPr>
          <p:cNvPr id="1055" name="Google Shape;1055;p109"/>
          <p:cNvSpPr/>
          <p:nvPr/>
        </p:nvSpPr>
        <p:spPr>
          <a:xfrm>
            <a:off x="2381502" y="3469998"/>
            <a:ext cx="5107500" cy="9885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Barlow"/>
              <a:ea typeface="Barlow"/>
              <a:cs typeface="Barlow"/>
              <a:sym typeface="Barlow"/>
            </a:endParaRPr>
          </a:p>
        </p:txBody>
      </p:sp>
      <p:sp>
        <p:nvSpPr>
          <p:cNvPr id="1056" name="Google Shape;1056;p109"/>
          <p:cNvSpPr txBox="1"/>
          <p:nvPr/>
        </p:nvSpPr>
        <p:spPr>
          <a:xfrm>
            <a:off x="2523016" y="3543429"/>
            <a:ext cx="4819500" cy="850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a:solidFill>
                  <a:schemeClr val="lt1"/>
                </a:solidFill>
                <a:latin typeface="Barlow"/>
                <a:ea typeface="Barlow"/>
                <a:cs typeface="Barlow"/>
                <a:sym typeface="Barlow"/>
              </a:rPr>
              <a:t>Computer programs or algorithms that are capable of processing and generating natural language text using vast amounts of data and statistical models. </a:t>
            </a:r>
            <a:endParaRPr>
              <a:solidFill>
                <a:schemeClr val="lt1"/>
              </a:solidFill>
              <a:latin typeface="Barlow"/>
              <a:ea typeface="Barlow"/>
              <a:cs typeface="Barlow"/>
              <a:sym typeface="Barlow"/>
            </a:endParaRPr>
          </a:p>
        </p:txBody>
      </p:sp>
      <p:sp>
        <p:nvSpPr>
          <p:cNvPr id="1057" name="Google Shape;1057;p109"/>
          <p:cNvSpPr/>
          <p:nvPr/>
        </p:nvSpPr>
        <p:spPr>
          <a:xfrm>
            <a:off x="0" y="0"/>
            <a:ext cx="696900" cy="5143500"/>
          </a:xfrm>
          <a:prstGeom prst="rect">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09"/>
          <p:cNvSpPr/>
          <p:nvPr/>
        </p:nvSpPr>
        <p:spPr>
          <a:xfrm>
            <a:off x="2381525" y="2356700"/>
            <a:ext cx="5519700" cy="9885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9"/>
          <p:cNvSpPr/>
          <p:nvPr/>
        </p:nvSpPr>
        <p:spPr>
          <a:xfrm>
            <a:off x="2381525" y="3470000"/>
            <a:ext cx="5107500" cy="988500"/>
          </a:xfrm>
          <a:prstGeom prst="rect">
            <a:avLst/>
          </a:prstGeom>
          <a:solidFill>
            <a:srgbClr val="EFEFEF">
              <a:alpha val="59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 Enterprise Template LED 2023 UD">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